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7"/>
  </p:notesMasterIdLst>
  <p:sldIdLst>
    <p:sldId id="256" r:id="rId2"/>
    <p:sldId id="258" r:id="rId3"/>
    <p:sldId id="260" r:id="rId4"/>
    <p:sldId id="261" r:id="rId5"/>
    <p:sldId id="262" r:id="rId6"/>
    <p:sldId id="263" r:id="rId7"/>
    <p:sldId id="264" r:id="rId8"/>
    <p:sldId id="355" r:id="rId9"/>
    <p:sldId id="393" r:id="rId10"/>
    <p:sldId id="394" r:id="rId11"/>
    <p:sldId id="340" r:id="rId12"/>
    <p:sldId id="356" r:id="rId13"/>
    <p:sldId id="321" r:id="rId14"/>
    <p:sldId id="357" r:id="rId15"/>
    <p:sldId id="332" r:id="rId16"/>
    <p:sldId id="362" r:id="rId17"/>
    <p:sldId id="363" r:id="rId18"/>
    <p:sldId id="358" r:id="rId19"/>
    <p:sldId id="359" r:id="rId20"/>
    <p:sldId id="361" r:id="rId21"/>
    <p:sldId id="401" r:id="rId22"/>
    <p:sldId id="400" r:id="rId23"/>
    <p:sldId id="366" r:id="rId24"/>
    <p:sldId id="276" r:id="rId25"/>
    <p:sldId id="343" r:id="rId26"/>
    <p:sldId id="344" r:id="rId27"/>
    <p:sldId id="345" r:id="rId28"/>
    <p:sldId id="346" r:id="rId29"/>
    <p:sldId id="351" r:id="rId30"/>
    <p:sldId id="278" r:id="rId31"/>
    <p:sldId id="279" r:id="rId32"/>
    <p:sldId id="281" r:id="rId33"/>
    <p:sldId id="404" r:id="rId34"/>
    <p:sldId id="402" r:id="rId35"/>
    <p:sldId id="403" r:id="rId36"/>
    <p:sldId id="285" r:id="rId37"/>
    <p:sldId id="405" r:id="rId38"/>
    <p:sldId id="291" r:id="rId39"/>
    <p:sldId id="292" r:id="rId40"/>
    <p:sldId id="293" r:id="rId41"/>
    <p:sldId id="294" r:id="rId42"/>
    <p:sldId id="295" r:id="rId43"/>
    <p:sldId id="298" r:id="rId44"/>
    <p:sldId id="367" r:id="rId45"/>
    <p:sldId id="368" r:id="rId46"/>
    <p:sldId id="406" r:id="rId47"/>
    <p:sldId id="299" r:id="rId48"/>
    <p:sldId id="407" r:id="rId49"/>
    <p:sldId id="399" r:id="rId50"/>
    <p:sldId id="395" r:id="rId51"/>
    <p:sldId id="396" r:id="rId52"/>
    <p:sldId id="397" r:id="rId53"/>
    <p:sldId id="398" r:id="rId54"/>
    <p:sldId id="301" r:id="rId55"/>
    <p:sldId id="384" r:id="rId56"/>
    <p:sldId id="392" r:id="rId57"/>
    <p:sldId id="386" r:id="rId58"/>
    <p:sldId id="387" r:id="rId59"/>
    <p:sldId id="388" r:id="rId60"/>
    <p:sldId id="389" r:id="rId61"/>
    <p:sldId id="390" r:id="rId62"/>
    <p:sldId id="391" r:id="rId63"/>
    <p:sldId id="385" r:id="rId64"/>
    <p:sldId id="303" r:id="rId65"/>
    <p:sldId id="306"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94694"/>
  </p:normalViewPr>
  <p:slideViewPr>
    <p:cSldViewPr snapToGrid="0">
      <p:cViewPr varScale="1">
        <p:scale>
          <a:sx n="161" d="100"/>
          <a:sy n="161" d="100"/>
        </p:scale>
        <p:origin x="760"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to talk about capstone project at Metis Data Science bootcamp</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9a9ea1c4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9a9ea1c4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don’t know Spotify is an audio streaming juggernaut and boasts about having a library of over 70million tracks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Prominant</a:t>
            </a:r>
            <a:r>
              <a:rPr lang="en-US" dirty="0"/>
              <a:t> feature is the playlists, namely recommended ones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Radio for artists, tracks</a:t>
            </a:r>
          </a:p>
        </p:txBody>
      </p:sp>
    </p:spTree>
    <p:extLst>
      <p:ext uri="{BB962C8B-B14F-4D97-AF65-F5344CB8AC3E}">
        <p14:creationId xmlns:p14="http://schemas.microsoft.com/office/powerpoint/2010/main" val="162059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8ebf0475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8ebf0475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11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8ebf0475f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8ebf0475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76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SLOW DOWN</a:t>
            </a:r>
          </a:p>
          <a:p>
            <a:r>
              <a:rPr lang="en-US" dirty="0"/>
              <a:t>EXPLAIN PROBLEM</a:t>
            </a:r>
          </a:p>
        </p:txBody>
      </p:sp>
    </p:spTree>
    <p:extLst>
      <p:ext uri="{BB962C8B-B14F-4D97-AF65-F5344CB8AC3E}">
        <p14:creationId xmlns:p14="http://schemas.microsoft.com/office/powerpoint/2010/main" val="3654568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Intereseting</a:t>
            </a:r>
            <a:r>
              <a:rPr lang="en-US" dirty="0"/>
              <a:t>, so what is going on?</a:t>
            </a:r>
          </a:p>
        </p:txBody>
      </p:sp>
    </p:spTree>
    <p:extLst>
      <p:ext uri="{BB962C8B-B14F-4D97-AF65-F5344CB8AC3E}">
        <p14:creationId xmlns:p14="http://schemas.microsoft.com/office/powerpoint/2010/main" val="173025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helps set up our motivation:</a:t>
            </a:r>
            <a:endParaRPr dirty="0"/>
          </a:p>
        </p:txBody>
      </p:sp>
    </p:spTree>
    <p:extLst>
      <p:ext uri="{BB962C8B-B14F-4D97-AF65-F5344CB8AC3E}">
        <p14:creationId xmlns:p14="http://schemas.microsoft.com/office/powerpoint/2010/main" val="1657746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663569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264366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58657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76239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a595890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a595890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*PhD at </a:t>
            </a:r>
            <a:r>
              <a:rPr lang="en-US" dirty="0" err="1"/>
              <a:t>WashU</a:t>
            </a:r>
            <a:r>
              <a:rPr lang="en-US" dirty="0"/>
              <a:t> studying Ordovician Biogeochemical Carbon Cycle.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4294406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1060433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051182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46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51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141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631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77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a486212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a486212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~100-150 playlists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API</a:t>
            </a:r>
          </a:p>
        </p:txBody>
      </p:sp>
    </p:spTree>
    <p:extLst>
      <p:ext uri="{BB962C8B-B14F-4D97-AF65-F5344CB8AC3E}">
        <p14:creationId xmlns:p14="http://schemas.microsoft.com/office/powerpoint/2010/main" val="174722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a5958905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a5958905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*Boutique duck farm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*NorCal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-Farm to table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-Designed and rebuilt water systems 3 ranches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-Seen 1st season of MythBusters</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9a9ea1c4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9a9ea1c4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9a9ea1c49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9a9ea1c49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9a9ea1c4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9a9ea1c4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9a9ea1c4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9a9ea1c4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523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9a9ea1c4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9a9ea1c4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4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9a9ea1c49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9a9ea1c49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046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9a9ea1c4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9a9ea1c4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9a9ea1c4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9a9ea1c4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191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9a9ea1c4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9a9ea1c4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c9a9ea1c4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c9a9ea1c4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a5958905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a5958905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*Avid musician for coming up on 20 years</a:t>
            </a:r>
          </a:p>
          <a:p>
            <a:pPr marL="0" lvl="0" indent="0" algn="l" rtl="0">
              <a:spcBef>
                <a:spcPts val="0"/>
              </a:spcBef>
              <a:spcAft>
                <a:spcPts val="0"/>
              </a:spcAft>
              <a:buNone/>
            </a:pPr>
            <a:r>
              <a:rPr lang="en-US" dirty="0"/>
              <a:t>	-Interest in guitar pedals and electronics got me interested in coding</a:t>
            </a:r>
          </a:p>
          <a:p>
            <a:pPr marL="0" lvl="0" indent="0" algn="l" rtl="0">
              <a:spcBef>
                <a:spcPts val="0"/>
              </a:spcBef>
              <a:spcAft>
                <a:spcPts val="0"/>
              </a:spcAft>
              <a:buNone/>
            </a:pPr>
            <a:r>
              <a:rPr lang="en-US" dirty="0"/>
              <a:t>	-sought out data science to combine interests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9a9ea1c49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9a9ea1c49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9a9ea1c49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9a9ea1c49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a4862129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a4862129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a4862129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a4862129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a4862129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a4862129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86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a4862129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a4862129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258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a4862129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a4862129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7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5727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227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a59589059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a5958905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*Bring me to today</a:t>
            </a:r>
          </a:p>
          <a:p>
            <a:pPr marL="0" lvl="0" indent="0" algn="l" rtl="0">
              <a:spcBef>
                <a:spcPts val="0"/>
              </a:spcBef>
              <a:spcAft>
                <a:spcPts val="0"/>
              </a:spcAft>
              <a:buNone/>
            </a:pPr>
            <a:r>
              <a:rPr lang="en-US" dirty="0"/>
              <a:t>*Most recently a Metis Bootcamp survivor.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4360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1160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4143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8ebf0475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8ebf0475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Say something like “we are going to recommend song based on ones you like (because you uploaded them into the recommender).  We we will look at the audio features of that song and recommend based on the proximity of other songs in the feature space.”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5004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a4862129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a4862129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473285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767773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403830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689392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94923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8ebf047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8ebf047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1254534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905693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2408457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a9ea1c4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a9ea1c4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something we don’t have.  </a:t>
            </a:r>
            <a:endParaRPr dirty="0"/>
          </a:p>
        </p:txBody>
      </p:sp>
    </p:spTree>
    <p:extLst>
      <p:ext uri="{BB962C8B-B14F-4D97-AF65-F5344CB8AC3E}">
        <p14:creationId xmlns:p14="http://schemas.microsoft.com/office/powerpoint/2010/main" val="35096224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8ebf0475f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8ebf0475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8bc6377a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8bc6377a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9a9ea1c4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9a9ea1c4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don’t know Spotify is an audio streaming juggernaut and boasts about having a library of over 70million tracks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Prominant</a:t>
            </a:r>
            <a:r>
              <a:rPr lang="en-US" dirty="0"/>
              <a:t> feature is the playlists, namely recommended ones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Radio for artists, tracks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9a9ea1c4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9a9ea1c4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don’t know Spotify is an audio streaming juggernaut and boasts about having a library of over 70million tracks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Prominant</a:t>
            </a:r>
            <a:r>
              <a:rPr lang="en-US" dirty="0"/>
              <a:t> feature is the playlists, namely recommended ones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Radio for artists, tracks</a:t>
            </a:r>
          </a:p>
        </p:txBody>
      </p:sp>
    </p:spTree>
    <p:extLst>
      <p:ext uri="{BB962C8B-B14F-4D97-AF65-F5344CB8AC3E}">
        <p14:creationId xmlns:p14="http://schemas.microsoft.com/office/powerpoint/2010/main" val="3552569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9a9ea1c49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9a9ea1c49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don’t know Spotify is an audio streaming juggernaut and boasts about having a library of over 70million tracks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Prominant</a:t>
            </a:r>
            <a:r>
              <a:rPr lang="en-US" dirty="0"/>
              <a:t> feature is the playlists, namely recommended ones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Radio for artists, tracks</a:t>
            </a:r>
          </a:p>
        </p:txBody>
      </p:sp>
    </p:spTree>
    <p:extLst>
      <p:ext uri="{BB962C8B-B14F-4D97-AF65-F5344CB8AC3E}">
        <p14:creationId xmlns:p14="http://schemas.microsoft.com/office/powerpoint/2010/main" val="1802799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2.png"/><Relationship Id="rId7"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3.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jp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image" Target="../media/image6.jp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9.jpg"/><Relationship Id="rId10" Type="http://schemas.microsoft.com/office/2007/relationships/hdphoto" Target="../media/hdphoto1.wdp"/><Relationship Id="rId4" Type="http://schemas.openxmlformats.org/officeDocument/2006/relationships/image" Target="../media/image6.jp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9.jp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jpg"/><Relationship Id="rId4" Type="http://schemas.openxmlformats.org/officeDocument/2006/relationships/image" Target="../media/image19.jp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0.jpg"/><Relationship Id="rId4" Type="http://schemas.openxmlformats.org/officeDocument/2006/relationships/image" Target="../media/image19.jp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8.jpe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image" Target="../media/image5.png"/><Relationship Id="rId5" Type="http://schemas.openxmlformats.org/officeDocument/2006/relationships/image" Target="../media/image9.jpg"/><Relationship Id="rId10" Type="http://schemas.openxmlformats.org/officeDocument/2006/relationships/image" Target="../media/image10.jpeg"/><Relationship Id="rId4" Type="http://schemas.openxmlformats.org/officeDocument/2006/relationships/image" Target="../media/image6.jpg"/><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jpeg"/><Relationship Id="rId5" Type="http://schemas.openxmlformats.org/officeDocument/2006/relationships/image" Target="../media/image21.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10.jpe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hyperlink" Target="https://www.pixilart.com/art/titanic-sinking-f947f8b9b5c953a"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newsroom.spotify.com/company-info/" TargetMode="External"/><Relationship Id="rId5" Type="http://schemas.openxmlformats.org/officeDocument/2006/relationships/hyperlink" Target="https://developer.spotify.com/documentation/web-api/reference/#endpoint-get-audio-features" TargetMode="External"/><Relationship Id="rId4" Type="http://schemas.openxmlformats.org/officeDocument/2006/relationships/hyperlink" Target="https://github.com/plamere/spotipy/blob/2.17.1/docs/index.rs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2925" y="45725"/>
            <a:ext cx="8596200" cy="2571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A Content-Based Song Recommender for Spotify</a:t>
            </a:r>
            <a:endParaRPr dirty="0"/>
          </a:p>
        </p:txBody>
      </p:sp>
      <p:sp>
        <p:nvSpPr>
          <p:cNvPr id="55" name="Google Shape;55;p13"/>
          <p:cNvSpPr txBox="1">
            <a:spLocks noGrp="1"/>
          </p:cNvSpPr>
          <p:nvPr>
            <p:ph type="subTitle" idx="1"/>
          </p:nvPr>
        </p:nvSpPr>
        <p:spPr>
          <a:xfrm>
            <a:off x="173089" y="2787958"/>
            <a:ext cx="3780144" cy="7566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0"/>
              </a:spcAft>
              <a:buNone/>
            </a:pPr>
            <a:r>
              <a:rPr lang="en" i="1" dirty="0"/>
              <a:t>J. Garrecht Metzger, PhD</a:t>
            </a:r>
            <a:endParaRPr i="1" dirty="0"/>
          </a:p>
        </p:txBody>
      </p:sp>
      <p:pic>
        <p:nvPicPr>
          <p:cNvPr id="56" name="Google Shape;56;p13"/>
          <p:cNvPicPr preferRelativeResize="0"/>
          <p:nvPr/>
        </p:nvPicPr>
        <p:blipFill>
          <a:blip r:embed="rId3">
            <a:alphaModFix/>
          </a:blip>
          <a:stretch>
            <a:fillRect/>
          </a:stretch>
        </p:blipFill>
        <p:spPr>
          <a:xfrm>
            <a:off x="5826641" y="2977115"/>
            <a:ext cx="2027275" cy="1538177"/>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ACACF314-FCE7-464E-96DD-48455F59CAAA}"/>
              </a:ext>
            </a:extLst>
          </p:cNvPr>
          <p:cNvPicPr>
            <a:picLocks noChangeAspect="1"/>
          </p:cNvPicPr>
          <p:nvPr/>
        </p:nvPicPr>
        <p:blipFill>
          <a:blip r:embed="rId4"/>
          <a:stretch>
            <a:fillRect/>
          </a:stretch>
        </p:blipFill>
        <p:spPr>
          <a:xfrm>
            <a:off x="1070344" y="3420425"/>
            <a:ext cx="1524000" cy="749300"/>
          </a:xfrm>
          <a:prstGeom prst="rect">
            <a:avLst/>
          </a:prstGeom>
          <a:solidFill>
            <a:schemeClr val="tx1"/>
          </a:solidFill>
          <a:ln>
            <a:solidFill>
              <a:schemeClr val="tx1">
                <a:lumMod val="95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r="48757"/>
          <a:stretch/>
        </p:blipFill>
        <p:spPr>
          <a:xfrm>
            <a:off x="3488800" y="152400"/>
            <a:ext cx="2619899" cy="4838701"/>
          </a:xfrm>
          <a:prstGeom prst="rect">
            <a:avLst/>
          </a:prstGeom>
          <a:noFill/>
          <a:ln>
            <a:noFill/>
          </a:ln>
        </p:spPr>
      </p:pic>
      <p:sp>
        <p:nvSpPr>
          <p:cNvPr id="134" name="Google Shape;134;p21"/>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Spotify?</a:t>
            </a:r>
            <a:endParaRPr/>
          </a:p>
        </p:txBody>
      </p:sp>
      <p:pic>
        <p:nvPicPr>
          <p:cNvPr id="135" name="Google Shape;135;p21"/>
          <p:cNvPicPr preferRelativeResize="0"/>
          <p:nvPr/>
        </p:nvPicPr>
        <p:blipFill>
          <a:blip r:embed="rId4">
            <a:alphaModFix/>
          </a:blip>
          <a:stretch>
            <a:fillRect/>
          </a:stretch>
        </p:blipFill>
        <p:spPr>
          <a:xfrm>
            <a:off x="5587010" y="4612658"/>
            <a:ext cx="521689" cy="348274"/>
          </a:xfrm>
          <a:prstGeom prst="rect">
            <a:avLst/>
          </a:prstGeom>
          <a:noFill/>
          <a:ln>
            <a:noFill/>
          </a:ln>
        </p:spPr>
      </p:pic>
      <p:sp>
        <p:nvSpPr>
          <p:cNvPr id="2" name="Rectangle 1">
            <a:extLst>
              <a:ext uri="{FF2B5EF4-FFF2-40B4-BE49-F238E27FC236}">
                <a16:creationId xmlns:a16="http://schemas.microsoft.com/office/drawing/2014/main" id="{2C761F6A-CBA9-AF4A-ACE6-CF6DFD5C5EE4}"/>
              </a:ext>
            </a:extLst>
          </p:cNvPr>
          <p:cNvSpPr/>
          <p:nvPr/>
        </p:nvSpPr>
        <p:spPr>
          <a:xfrm>
            <a:off x="3458220" y="3960109"/>
            <a:ext cx="2681323" cy="10309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F86D4C58-CE21-C843-9DEC-6BBC6CD56442}"/>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11" name="Google Shape;147;p23">
            <a:extLst>
              <a:ext uri="{FF2B5EF4-FFF2-40B4-BE49-F238E27FC236}">
                <a16:creationId xmlns:a16="http://schemas.microsoft.com/office/drawing/2014/main" id="{EAAF0948-B53A-5346-9BC6-78C598A28568}"/>
              </a:ext>
            </a:extLst>
          </p:cNvPr>
          <p:cNvSpPr txBox="1">
            <a:spLocks noGrp="1"/>
          </p:cNvSpPr>
          <p:nvPr>
            <p:ph type="body" idx="1"/>
          </p:nvPr>
        </p:nvSpPr>
        <p:spPr>
          <a:xfrm>
            <a:off x="233830" y="1316879"/>
            <a:ext cx="3351176" cy="1007543"/>
          </a:xfrm>
          <a:prstGeom prst="rect">
            <a:avLst/>
          </a:prstGeom>
        </p:spPr>
        <p:txBody>
          <a:bodyPr spcFirstLastPara="1" wrap="square" lIns="91425" tIns="91425" rIns="91425" bIns="91425" anchor="t" anchorCtr="0">
            <a:normAutofit/>
          </a:bodyPr>
          <a:lstStyle/>
          <a:p>
            <a:pPr marL="114300" indent="0">
              <a:buNone/>
            </a:pPr>
            <a:r>
              <a:rPr lang="en-US" dirty="0"/>
              <a:t>That’s a lot of material to recommend from!</a:t>
            </a:r>
            <a:endParaRPr lang="en" dirty="0"/>
          </a:p>
        </p:txBody>
      </p:sp>
      <p:pic>
        <p:nvPicPr>
          <p:cNvPr id="9" name="Google Shape;115;p19">
            <a:extLst>
              <a:ext uri="{FF2B5EF4-FFF2-40B4-BE49-F238E27FC236}">
                <a16:creationId xmlns:a16="http://schemas.microsoft.com/office/drawing/2014/main" id="{4F7FB6B8-AD26-AA4D-98EB-858AB10CBEEF}"/>
              </a:ext>
            </a:extLst>
          </p:cNvPr>
          <p:cNvPicPr preferRelativeResize="0"/>
          <p:nvPr/>
        </p:nvPicPr>
        <p:blipFill rotWithShape="1">
          <a:blip r:embed="rId7">
            <a:alphaModFix/>
          </a:blip>
          <a:srcRect l="52243" t="22186" r="8249" b="39263"/>
          <a:stretch/>
        </p:blipFill>
        <p:spPr>
          <a:xfrm>
            <a:off x="563524" y="2059539"/>
            <a:ext cx="2116251" cy="2064943"/>
          </a:xfrm>
          <a:prstGeom prst="rect">
            <a:avLst/>
          </a:prstGeom>
          <a:noFill/>
          <a:ln>
            <a:noFill/>
          </a:ln>
        </p:spPr>
      </p:pic>
      <p:pic>
        <p:nvPicPr>
          <p:cNvPr id="10" name="Picture 9" descr="Text&#10;&#10;Description automatically generated">
            <a:extLst>
              <a:ext uri="{FF2B5EF4-FFF2-40B4-BE49-F238E27FC236}">
                <a16:creationId xmlns:a16="http://schemas.microsoft.com/office/drawing/2014/main" id="{8FB13F45-32D5-4043-B000-661FCB1667B2}"/>
              </a:ext>
            </a:extLst>
          </p:cNvPr>
          <p:cNvPicPr>
            <a:picLocks noChangeAspect="1"/>
          </p:cNvPicPr>
          <p:nvPr/>
        </p:nvPicPr>
        <p:blipFill rotWithShape="1">
          <a:blip r:embed="rId8"/>
          <a:srcRect t="16542" b="33104"/>
          <a:stretch/>
        </p:blipFill>
        <p:spPr>
          <a:xfrm>
            <a:off x="643717" y="4124482"/>
            <a:ext cx="1886529" cy="949943"/>
          </a:xfrm>
          <a:prstGeom prst="rect">
            <a:avLst/>
          </a:prstGeom>
        </p:spPr>
      </p:pic>
    </p:spTree>
    <p:extLst>
      <p:ext uri="{BB962C8B-B14F-4D97-AF65-F5344CB8AC3E}">
        <p14:creationId xmlns:p14="http://schemas.microsoft.com/office/powerpoint/2010/main" val="101387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2" name="Picture 11" descr="Shape&#10;&#10;Description automatically generated with medium confidence">
            <a:extLst>
              <a:ext uri="{FF2B5EF4-FFF2-40B4-BE49-F238E27FC236}">
                <a16:creationId xmlns:a16="http://schemas.microsoft.com/office/drawing/2014/main" id="{7A07A8E7-4B61-2249-9E4C-410DBB963ED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69075"/>
            <a:ext cx="731520" cy="359664"/>
          </a:xfrm>
          <a:prstGeom prst="rect">
            <a:avLst/>
          </a:prstGeom>
        </p:spPr>
      </p:pic>
      <p:pic>
        <p:nvPicPr>
          <p:cNvPr id="3" name="Picture 2" descr="A picture containing text, indoor, black, electronics&#10;&#10;Description automatically generated">
            <a:extLst>
              <a:ext uri="{FF2B5EF4-FFF2-40B4-BE49-F238E27FC236}">
                <a16:creationId xmlns:a16="http://schemas.microsoft.com/office/drawing/2014/main" id="{4899D716-DCD3-9F41-80AA-ABD0F9F94B29}"/>
              </a:ext>
            </a:extLst>
          </p:cNvPr>
          <p:cNvPicPr>
            <a:picLocks noChangeAspect="1"/>
          </p:cNvPicPr>
          <p:nvPr/>
        </p:nvPicPr>
        <p:blipFill>
          <a:blip r:embed="rId5"/>
          <a:stretch>
            <a:fillRect/>
          </a:stretch>
        </p:blipFill>
        <p:spPr>
          <a:xfrm>
            <a:off x="0" y="0"/>
            <a:ext cx="9144000" cy="5143500"/>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2FEE18C3-A7E2-B644-B284-C32945A0C61F}"/>
              </a:ext>
            </a:extLst>
          </p:cNvPr>
          <p:cNvPicPr>
            <a:picLocks noChangeAspect="1"/>
          </p:cNvPicPr>
          <p:nvPr/>
        </p:nvPicPr>
        <p:blipFill>
          <a:blip r:embed="rId3">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16491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2" name="Picture 11" descr="Shape&#10;&#10;Description automatically generated with medium confidence">
            <a:extLst>
              <a:ext uri="{FF2B5EF4-FFF2-40B4-BE49-F238E27FC236}">
                <a16:creationId xmlns:a16="http://schemas.microsoft.com/office/drawing/2014/main" id="{7A07A8E7-4B61-2249-9E4C-410DBB963ED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69075"/>
            <a:ext cx="731520" cy="359664"/>
          </a:xfrm>
          <a:prstGeom prst="rect">
            <a:avLst/>
          </a:prstGeom>
        </p:spPr>
      </p:pic>
      <p:pic>
        <p:nvPicPr>
          <p:cNvPr id="3" name="Picture 2" descr="A picture containing text, indoor, black, electronics&#10;&#10;Description automatically generated">
            <a:extLst>
              <a:ext uri="{FF2B5EF4-FFF2-40B4-BE49-F238E27FC236}">
                <a16:creationId xmlns:a16="http://schemas.microsoft.com/office/drawing/2014/main" id="{4899D716-DCD3-9F41-80AA-ABD0F9F94B29}"/>
              </a:ext>
            </a:extLst>
          </p:cNvPr>
          <p:cNvPicPr>
            <a:picLocks noChangeAspect="1"/>
          </p:cNvPicPr>
          <p:nvPr/>
        </p:nvPicPr>
        <p:blipFill>
          <a:blip r:embed="rId5"/>
          <a:stretch>
            <a:fillRect/>
          </a:stretch>
        </p:blipFill>
        <p:spPr>
          <a:xfrm>
            <a:off x="0" y="0"/>
            <a:ext cx="9144000" cy="5143500"/>
          </a:xfrm>
          <a:prstGeom prst="rect">
            <a:avLst/>
          </a:prstGeom>
        </p:spPr>
      </p:pic>
      <p:sp>
        <p:nvSpPr>
          <p:cNvPr id="9" name="Rectangle 8">
            <a:extLst>
              <a:ext uri="{FF2B5EF4-FFF2-40B4-BE49-F238E27FC236}">
                <a16:creationId xmlns:a16="http://schemas.microsoft.com/office/drawing/2014/main" id="{9E119825-84CB-0B46-A9FF-32F2590E7619}"/>
              </a:ext>
            </a:extLst>
          </p:cNvPr>
          <p:cNvSpPr/>
          <p:nvPr/>
        </p:nvSpPr>
        <p:spPr>
          <a:xfrm>
            <a:off x="2385691" y="2056255"/>
            <a:ext cx="935025" cy="23318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4EDC95E4-C7F8-994D-AB99-6A1A837BA33A}"/>
              </a:ext>
            </a:extLst>
          </p:cNvPr>
          <p:cNvPicPr>
            <a:picLocks noChangeAspect="1"/>
          </p:cNvPicPr>
          <p:nvPr/>
        </p:nvPicPr>
        <p:blipFill>
          <a:blip r:embed="rId3">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14989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4B3FA5-EC0A-524A-9E28-7735E6777213}"/>
              </a:ext>
            </a:extLst>
          </p:cNvPr>
          <p:cNvPicPr>
            <a:picLocks noChangeAspect="1"/>
          </p:cNvPicPr>
          <p:nvPr/>
        </p:nvPicPr>
        <p:blipFill>
          <a:blip r:embed="rId3"/>
          <a:stretch>
            <a:fillRect/>
          </a:stretch>
        </p:blipFill>
        <p:spPr>
          <a:xfrm>
            <a:off x="0" y="0"/>
            <a:ext cx="9144000" cy="51435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79A663AD-6D7A-B440-BCE4-2B8622679E9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50660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4B3FA5-EC0A-524A-9E28-7735E6777213}"/>
              </a:ext>
            </a:extLst>
          </p:cNvPr>
          <p:cNvPicPr>
            <a:picLocks noChangeAspect="1"/>
          </p:cNvPicPr>
          <p:nvPr/>
        </p:nvPicPr>
        <p:blipFill>
          <a:blip r:embed="rId3"/>
          <a:stretch>
            <a:fillRect/>
          </a:stretch>
        </p:blipFill>
        <p:spPr>
          <a:xfrm>
            <a:off x="0" y="0"/>
            <a:ext cx="9144000" cy="5143500"/>
          </a:xfrm>
          <a:prstGeom prst="rect">
            <a:avLst/>
          </a:prstGeom>
        </p:spPr>
      </p:pic>
      <p:sp>
        <p:nvSpPr>
          <p:cNvPr id="7" name="Google Shape;177;p28">
            <a:extLst>
              <a:ext uri="{FF2B5EF4-FFF2-40B4-BE49-F238E27FC236}">
                <a16:creationId xmlns:a16="http://schemas.microsoft.com/office/drawing/2014/main" id="{9DB1E24F-BCBD-2B41-A004-018D1AFE1BF9}"/>
              </a:ext>
            </a:extLst>
          </p:cNvPr>
          <p:cNvSpPr txBox="1">
            <a:spLocks noGrp="1"/>
          </p:cNvSpPr>
          <p:nvPr>
            <p:ph type="body" idx="1"/>
          </p:nvPr>
        </p:nvSpPr>
        <p:spPr>
          <a:xfrm>
            <a:off x="4077900" y="1748066"/>
            <a:ext cx="2123520" cy="553516"/>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 dirty="0"/>
              <a:t>Wheel of Doom</a:t>
            </a:r>
          </a:p>
        </p:txBody>
      </p:sp>
      <p:pic>
        <p:nvPicPr>
          <p:cNvPr id="5" name="Picture 4" descr="Shape&#10;&#10;Description automatically generated with medium confidence">
            <a:extLst>
              <a:ext uri="{FF2B5EF4-FFF2-40B4-BE49-F238E27FC236}">
                <a16:creationId xmlns:a16="http://schemas.microsoft.com/office/drawing/2014/main" id="{D6697540-AED6-C347-88A3-93CAE9E2042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21703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pic>
        <p:nvPicPr>
          <p:cNvPr id="5" name="Picture 4" descr="Shape&#10;&#10;Description automatically generated with medium confidence">
            <a:extLst>
              <a:ext uri="{FF2B5EF4-FFF2-40B4-BE49-F238E27FC236}">
                <a16:creationId xmlns:a16="http://schemas.microsoft.com/office/drawing/2014/main" id="{F0A35399-2947-0A46-9CED-4706E3E1FFE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0886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p:txBody>
      </p:sp>
      <p:pic>
        <p:nvPicPr>
          <p:cNvPr id="6" name="Picture 5" descr="Shape&#10;&#10;Description automatically generated with medium confidence">
            <a:extLst>
              <a:ext uri="{FF2B5EF4-FFF2-40B4-BE49-F238E27FC236}">
                <a16:creationId xmlns:a16="http://schemas.microsoft.com/office/drawing/2014/main" id="{6652EDC9-B5D5-8146-978A-0F9CBE24EB98}"/>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83729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p:txBody>
      </p:sp>
      <p:pic>
        <p:nvPicPr>
          <p:cNvPr id="6" name="Picture 5" descr="Shape&#10;&#10;Description automatically generated with medium confidence">
            <a:extLst>
              <a:ext uri="{FF2B5EF4-FFF2-40B4-BE49-F238E27FC236}">
                <a16:creationId xmlns:a16="http://schemas.microsoft.com/office/drawing/2014/main" id="{EAF9C2DA-85C7-9744-9337-06EC879AE7ED}"/>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025885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p:txBody>
      </p:sp>
      <p:pic>
        <p:nvPicPr>
          <p:cNvPr id="6" name="Picture 5" descr="Shape&#10;&#10;Description automatically generated with medium confidence">
            <a:extLst>
              <a:ext uri="{FF2B5EF4-FFF2-40B4-BE49-F238E27FC236}">
                <a16:creationId xmlns:a16="http://schemas.microsoft.com/office/drawing/2014/main" id="{D81D43AB-82DA-9E45-9D0D-5BBB7037181A}"/>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97436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a:p>
            <a:r>
              <a:rPr lang="en-US" dirty="0"/>
              <a:t>Small artists are excluded from the recommendation system</a:t>
            </a:r>
            <a:endParaRPr lang="en" dirty="0"/>
          </a:p>
        </p:txBody>
      </p:sp>
      <p:pic>
        <p:nvPicPr>
          <p:cNvPr id="5" name="Picture 4" descr="Text&#10;&#10;Description automatically generated">
            <a:extLst>
              <a:ext uri="{FF2B5EF4-FFF2-40B4-BE49-F238E27FC236}">
                <a16:creationId xmlns:a16="http://schemas.microsoft.com/office/drawing/2014/main" id="{0558E7C1-EB1C-3A4B-8C57-4C0AE7D9A4EB}"/>
              </a:ext>
            </a:extLst>
          </p:cNvPr>
          <p:cNvPicPr>
            <a:picLocks noChangeAspect="1"/>
          </p:cNvPicPr>
          <p:nvPr/>
        </p:nvPicPr>
        <p:blipFill>
          <a:blip r:embed="rId3"/>
          <a:stretch>
            <a:fillRect/>
          </a:stretch>
        </p:blipFill>
        <p:spPr>
          <a:xfrm>
            <a:off x="5601875" y="1327556"/>
            <a:ext cx="2488388" cy="248838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E5742D46-2D3E-954C-BB80-90401FFB599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633962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subTitle" idx="1"/>
          </p:nvPr>
        </p:nvSpPr>
        <p:spPr>
          <a:xfrm>
            <a:off x="76200" y="69075"/>
            <a:ext cx="3341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 Garrecht Metzger</a:t>
            </a:r>
            <a:endParaRPr/>
          </a:p>
        </p:txBody>
      </p:sp>
      <p:sp>
        <p:nvSpPr>
          <p:cNvPr id="67" name="Google Shape;67;p15"/>
          <p:cNvSpPr txBox="1">
            <a:spLocks noGrp="1"/>
          </p:cNvSpPr>
          <p:nvPr>
            <p:ph type="body" idx="4294967295"/>
          </p:nvPr>
        </p:nvSpPr>
        <p:spPr>
          <a:xfrm>
            <a:off x="-135687" y="614713"/>
            <a:ext cx="22812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dirty="0"/>
              <a:t>PhD Geochemist</a:t>
            </a:r>
            <a:endParaRPr dirty="0"/>
          </a:p>
        </p:txBody>
      </p:sp>
      <p:pic>
        <p:nvPicPr>
          <p:cNvPr id="68" name="Google Shape;68;p15"/>
          <p:cNvPicPr preferRelativeResize="0"/>
          <p:nvPr/>
        </p:nvPicPr>
        <p:blipFill rotWithShape="1">
          <a:blip r:embed="rId3">
            <a:alphaModFix/>
          </a:blip>
          <a:srcRect l="14313" r="15104"/>
          <a:stretch/>
        </p:blipFill>
        <p:spPr>
          <a:xfrm>
            <a:off x="154050" y="1014625"/>
            <a:ext cx="1991475" cy="2116055"/>
          </a:xfrm>
          <a:prstGeom prst="rect">
            <a:avLst/>
          </a:prstGeom>
          <a:noFill/>
          <a:ln>
            <a:noFill/>
          </a:ln>
        </p:spPr>
      </p:pic>
      <p:sp>
        <p:nvSpPr>
          <p:cNvPr id="13" name="Google Shape;116;p19">
            <a:extLst>
              <a:ext uri="{FF2B5EF4-FFF2-40B4-BE49-F238E27FC236}">
                <a16:creationId xmlns:a16="http://schemas.microsoft.com/office/drawing/2014/main" id="{2BB33C2A-77C0-A74A-9EA1-4699A36C62D8}"/>
              </a:ext>
            </a:extLst>
          </p:cNvPr>
          <p:cNvSpPr/>
          <p:nvPr/>
        </p:nvSpPr>
        <p:spPr>
          <a:xfrm>
            <a:off x="153949" y="3131921"/>
            <a:ext cx="1991461" cy="303108"/>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17;p19">
            <a:extLst>
              <a:ext uri="{FF2B5EF4-FFF2-40B4-BE49-F238E27FC236}">
                <a16:creationId xmlns:a16="http://schemas.microsoft.com/office/drawing/2014/main" id="{E45D1081-7EF5-0E48-8BAA-5B10E0BC627F}"/>
              </a:ext>
            </a:extLst>
          </p:cNvPr>
          <p:cNvPicPr preferRelativeResize="0"/>
          <p:nvPr/>
        </p:nvPicPr>
        <p:blipFill>
          <a:blip r:embed="rId4">
            <a:alphaModFix/>
          </a:blip>
          <a:stretch>
            <a:fillRect/>
          </a:stretch>
        </p:blipFill>
        <p:spPr>
          <a:xfrm>
            <a:off x="154049" y="3131998"/>
            <a:ext cx="1991463" cy="303107"/>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D05FEC3C-6D5A-4C43-B56D-66D6DC05AEF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a:p>
            <a:r>
              <a:rPr lang="en-US" dirty="0"/>
              <a:t>Small artists are excluded from the recommendation system</a:t>
            </a:r>
            <a:endParaRPr lang="en" dirty="0"/>
          </a:p>
          <a:p>
            <a:r>
              <a:rPr lang="en" dirty="0"/>
              <a:t>A more general recommender </a:t>
            </a:r>
          </a:p>
        </p:txBody>
      </p:sp>
      <p:pic>
        <p:nvPicPr>
          <p:cNvPr id="5" name="Picture 4" descr="Text&#10;&#10;Description automatically generated">
            <a:extLst>
              <a:ext uri="{FF2B5EF4-FFF2-40B4-BE49-F238E27FC236}">
                <a16:creationId xmlns:a16="http://schemas.microsoft.com/office/drawing/2014/main" id="{0558E7C1-EB1C-3A4B-8C57-4C0AE7D9A4EB}"/>
              </a:ext>
            </a:extLst>
          </p:cNvPr>
          <p:cNvPicPr>
            <a:picLocks noChangeAspect="1"/>
          </p:cNvPicPr>
          <p:nvPr/>
        </p:nvPicPr>
        <p:blipFill>
          <a:blip r:embed="rId3"/>
          <a:stretch>
            <a:fillRect/>
          </a:stretch>
        </p:blipFill>
        <p:spPr>
          <a:xfrm>
            <a:off x="5601875" y="1327556"/>
            <a:ext cx="2488388" cy="248838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38492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a:p>
            <a:r>
              <a:rPr lang="en-US" dirty="0"/>
              <a:t>Small artists are excluded from the recommendation system</a:t>
            </a:r>
            <a:endParaRPr lang="en" dirty="0"/>
          </a:p>
          <a:p>
            <a:r>
              <a:rPr lang="en" dirty="0"/>
              <a:t>A more general recommender </a:t>
            </a:r>
          </a:p>
          <a:p>
            <a:pPr lvl="1"/>
            <a:r>
              <a:rPr lang="en" dirty="0"/>
              <a:t>Based on audio content</a:t>
            </a:r>
          </a:p>
        </p:txBody>
      </p:sp>
      <p:pic>
        <p:nvPicPr>
          <p:cNvPr id="5" name="Picture 4" descr="Text&#10;&#10;Description automatically generated">
            <a:extLst>
              <a:ext uri="{FF2B5EF4-FFF2-40B4-BE49-F238E27FC236}">
                <a16:creationId xmlns:a16="http://schemas.microsoft.com/office/drawing/2014/main" id="{0558E7C1-EB1C-3A4B-8C57-4C0AE7D9A4EB}"/>
              </a:ext>
            </a:extLst>
          </p:cNvPr>
          <p:cNvPicPr>
            <a:picLocks noChangeAspect="1"/>
          </p:cNvPicPr>
          <p:nvPr/>
        </p:nvPicPr>
        <p:blipFill>
          <a:blip r:embed="rId3"/>
          <a:stretch>
            <a:fillRect/>
          </a:stretch>
        </p:blipFill>
        <p:spPr>
          <a:xfrm>
            <a:off x="5601875" y="1327556"/>
            <a:ext cx="2488388" cy="248838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89898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a:p>
            <a:r>
              <a:rPr lang="en-US" dirty="0"/>
              <a:t>Small artists are excluded from the recommendation system</a:t>
            </a:r>
            <a:endParaRPr lang="en" dirty="0"/>
          </a:p>
          <a:p>
            <a:r>
              <a:rPr lang="en" dirty="0"/>
              <a:t>A more general recommender </a:t>
            </a:r>
          </a:p>
          <a:p>
            <a:pPr lvl="1"/>
            <a:r>
              <a:rPr lang="en" dirty="0"/>
              <a:t>Based on audio content</a:t>
            </a:r>
          </a:p>
          <a:p>
            <a:pPr lvl="1"/>
            <a:r>
              <a:rPr lang="en" dirty="0"/>
              <a:t>Customizable feature selection</a:t>
            </a:r>
          </a:p>
        </p:txBody>
      </p:sp>
      <p:pic>
        <p:nvPicPr>
          <p:cNvPr id="5" name="Picture 4" descr="Text&#10;&#10;Description automatically generated">
            <a:extLst>
              <a:ext uri="{FF2B5EF4-FFF2-40B4-BE49-F238E27FC236}">
                <a16:creationId xmlns:a16="http://schemas.microsoft.com/office/drawing/2014/main" id="{0558E7C1-EB1C-3A4B-8C57-4C0AE7D9A4EB}"/>
              </a:ext>
            </a:extLst>
          </p:cNvPr>
          <p:cNvPicPr>
            <a:picLocks noChangeAspect="1"/>
          </p:cNvPicPr>
          <p:nvPr/>
        </p:nvPicPr>
        <p:blipFill>
          <a:blip r:embed="rId3"/>
          <a:stretch>
            <a:fillRect/>
          </a:stretch>
        </p:blipFill>
        <p:spPr>
          <a:xfrm>
            <a:off x="5601875" y="1327556"/>
            <a:ext cx="2488388" cy="248838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403050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Motivation</a:t>
            </a:r>
            <a:endParaRPr dirty="0"/>
          </a:p>
        </p:txBody>
      </p:sp>
      <p:sp>
        <p:nvSpPr>
          <p:cNvPr id="147" name="Google Shape;147;p23"/>
          <p:cNvSpPr txBox="1">
            <a:spLocks noGrp="1"/>
          </p:cNvSpPr>
          <p:nvPr>
            <p:ph type="body" idx="1"/>
          </p:nvPr>
        </p:nvSpPr>
        <p:spPr>
          <a:xfrm>
            <a:off x="427175" y="1232425"/>
            <a:ext cx="4260300" cy="3416400"/>
          </a:xfrm>
          <a:prstGeom prst="rect">
            <a:avLst/>
          </a:prstGeom>
        </p:spPr>
        <p:txBody>
          <a:bodyPr spcFirstLastPara="1" wrap="square" lIns="91425" tIns="91425" rIns="91425" bIns="91425" anchor="t" anchorCtr="0">
            <a:normAutofit/>
          </a:bodyPr>
          <a:lstStyle/>
          <a:p>
            <a:r>
              <a:rPr lang="en" dirty="0"/>
              <a:t>Spotify uses an ‘ensemble’ recommender</a:t>
            </a:r>
          </a:p>
          <a:p>
            <a:pPr lvl="1"/>
            <a:r>
              <a:rPr lang="en-US" dirty="0"/>
              <a:t>I</a:t>
            </a:r>
            <a:r>
              <a:rPr lang="en" dirty="0" err="1"/>
              <a:t>ncludes</a:t>
            </a:r>
            <a:r>
              <a:rPr lang="en" dirty="0"/>
              <a:t> audio + user content (‘likes’)</a:t>
            </a:r>
          </a:p>
          <a:p>
            <a:pPr lvl="1"/>
            <a:r>
              <a:rPr lang="en" dirty="0"/>
              <a:t>User control is limited and indirect</a:t>
            </a:r>
          </a:p>
          <a:p>
            <a:r>
              <a:rPr lang="en-US" dirty="0"/>
              <a:t>Small artists are excluded from the recommendation system</a:t>
            </a:r>
            <a:endParaRPr lang="en" dirty="0"/>
          </a:p>
          <a:p>
            <a:r>
              <a:rPr lang="en" dirty="0"/>
              <a:t>A more general recommender </a:t>
            </a:r>
          </a:p>
          <a:p>
            <a:pPr lvl="1"/>
            <a:r>
              <a:rPr lang="en" dirty="0"/>
              <a:t>Based on audio content</a:t>
            </a:r>
          </a:p>
          <a:p>
            <a:pPr lvl="1"/>
            <a:r>
              <a:rPr lang="en" dirty="0"/>
              <a:t>Customizable feature selection</a:t>
            </a:r>
          </a:p>
          <a:p>
            <a:pPr lvl="1"/>
            <a:endParaRPr lang="en" dirty="0"/>
          </a:p>
        </p:txBody>
      </p:sp>
      <p:pic>
        <p:nvPicPr>
          <p:cNvPr id="5" name="Picture 4" descr="Text&#10;&#10;Description automatically generated">
            <a:extLst>
              <a:ext uri="{FF2B5EF4-FFF2-40B4-BE49-F238E27FC236}">
                <a16:creationId xmlns:a16="http://schemas.microsoft.com/office/drawing/2014/main" id="{0558E7C1-EB1C-3A4B-8C57-4C0AE7D9A4EB}"/>
              </a:ext>
            </a:extLst>
          </p:cNvPr>
          <p:cNvPicPr>
            <a:picLocks noChangeAspect="1"/>
          </p:cNvPicPr>
          <p:nvPr/>
        </p:nvPicPr>
        <p:blipFill>
          <a:blip r:embed="rId3"/>
          <a:stretch>
            <a:fillRect/>
          </a:stretch>
        </p:blipFill>
        <p:spPr>
          <a:xfrm>
            <a:off x="5601875" y="1327556"/>
            <a:ext cx="2488388" cy="248838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7" name="Google Shape;244;p39">
            <a:extLst>
              <a:ext uri="{FF2B5EF4-FFF2-40B4-BE49-F238E27FC236}">
                <a16:creationId xmlns:a16="http://schemas.microsoft.com/office/drawing/2014/main" id="{05433CD7-6AD9-6849-9117-3B01CBE078BA}"/>
              </a:ext>
            </a:extLst>
          </p:cNvPr>
          <p:cNvSpPr txBox="1">
            <a:spLocks/>
          </p:cNvSpPr>
          <p:nvPr/>
        </p:nvSpPr>
        <p:spPr>
          <a:xfrm>
            <a:off x="311700" y="4030644"/>
            <a:ext cx="930155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400" i="1" dirty="0"/>
              <a:t>A song recommender for everyone!</a:t>
            </a:r>
            <a:endParaRPr lang="en-US" sz="2400" dirty="0"/>
          </a:p>
        </p:txBody>
      </p:sp>
    </p:spTree>
    <p:extLst>
      <p:ext uri="{BB962C8B-B14F-4D97-AF65-F5344CB8AC3E}">
        <p14:creationId xmlns:p14="http://schemas.microsoft.com/office/powerpoint/2010/main" val="3085751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5" name="Picture 4" descr="Shape&#10;&#10;Description automatically generated with medium confidence">
            <a:extLst>
              <a:ext uri="{FF2B5EF4-FFF2-40B4-BE49-F238E27FC236}">
                <a16:creationId xmlns:a16="http://schemas.microsoft.com/office/drawing/2014/main" id="{0DEE4AFD-CD1B-A94F-B230-D7C8AACF004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3"/>
          <p:cNvSpPr txBox="1">
            <a:spLocks noGrp="1"/>
          </p:cNvSpPr>
          <p:nvPr>
            <p:ph type="body" idx="1"/>
          </p:nvPr>
        </p:nvSpPr>
        <p:spPr>
          <a:xfrm>
            <a:off x="311700" y="1152475"/>
            <a:ext cx="417092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&gt;70,000,000,000 tracks!</a:t>
            </a:r>
          </a:p>
        </p:txBody>
      </p:sp>
      <p:sp>
        <p:nvSpPr>
          <p:cNvPr id="9" name="Google Shape;208;p33">
            <a:extLst>
              <a:ext uri="{FF2B5EF4-FFF2-40B4-BE49-F238E27FC236}">
                <a16:creationId xmlns:a16="http://schemas.microsoft.com/office/drawing/2014/main" id="{1972EB3A-FD32-8442-844E-57C07F16D97C}"/>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5" name="Picture 4" descr="Shape&#10;&#10;Description automatically generated with medium confidence">
            <a:extLst>
              <a:ext uri="{FF2B5EF4-FFF2-40B4-BE49-F238E27FC236}">
                <a16:creationId xmlns:a16="http://schemas.microsoft.com/office/drawing/2014/main" id="{21255DE5-4EF4-B64B-ABFA-CC5F0622BB8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4003292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3"/>
          <p:cNvSpPr txBox="1">
            <a:spLocks noGrp="1"/>
          </p:cNvSpPr>
          <p:nvPr>
            <p:ph type="body" idx="1"/>
          </p:nvPr>
        </p:nvSpPr>
        <p:spPr>
          <a:xfrm>
            <a:off x="311700" y="1152475"/>
            <a:ext cx="417092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&gt;70,000,000,000 tracks!</a:t>
            </a:r>
          </a:p>
          <a:p>
            <a:pPr lvl="1" indent="-342900">
              <a:buSzPts val="1800"/>
              <a:buChar char="●"/>
            </a:pPr>
            <a:r>
              <a:rPr lang="en-US" dirty="0"/>
              <a:t>Computationally prohibitive</a:t>
            </a:r>
          </a:p>
        </p:txBody>
      </p:sp>
      <p:sp>
        <p:nvSpPr>
          <p:cNvPr id="9" name="Google Shape;208;p33">
            <a:extLst>
              <a:ext uri="{FF2B5EF4-FFF2-40B4-BE49-F238E27FC236}">
                <a16:creationId xmlns:a16="http://schemas.microsoft.com/office/drawing/2014/main" id="{67EDAAAD-0089-8546-A28C-8E0C1AC14BC7}"/>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5" name="Picture 4" descr="Shape&#10;&#10;Description automatically generated with medium confidence">
            <a:extLst>
              <a:ext uri="{FF2B5EF4-FFF2-40B4-BE49-F238E27FC236}">
                <a16:creationId xmlns:a16="http://schemas.microsoft.com/office/drawing/2014/main" id="{D482784C-63B9-0E43-96A6-6EFD285AA35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54242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3"/>
          <p:cNvSpPr txBox="1">
            <a:spLocks noGrp="1"/>
          </p:cNvSpPr>
          <p:nvPr>
            <p:ph type="body" idx="1"/>
          </p:nvPr>
        </p:nvSpPr>
        <p:spPr>
          <a:xfrm>
            <a:off x="311700" y="1152475"/>
            <a:ext cx="417092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&gt;70,000,000,000 tracks!</a:t>
            </a:r>
          </a:p>
          <a:p>
            <a:pPr lvl="1" indent="-342900">
              <a:buSzPts val="1800"/>
              <a:buChar char="●"/>
            </a:pPr>
            <a:r>
              <a:rPr lang="en-US" dirty="0"/>
              <a:t>Computationally prohibitive</a:t>
            </a:r>
          </a:p>
          <a:p>
            <a:pPr lvl="1" indent="-342900">
              <a:buSzPts val="1800"/>
              <a:buChar char="●"/>
            </a:pPr>
            <a:r>
              <a:rPr lang="en-US" dirty="0"/>
              <a:t>No random sampling possible</a:t>
            </a:r>
          </a:p>
        </p:txBody>
      </p:sp>
      <p:sp>
        <p:nvSpPr>
          <p:cNvPr id="9" name="Google Shape;208;p33">
            <a:extLst>
              <a:ext uri="{FF2B5EF4-FFF2-40B4-BE49-F238E27FC236}">
                <a16:creationId xmlns:a16="http://schemas.microsoft.com/office/drawing/2014/main" id="{6D32EDDE-231B-0547-85C6-54B0B6E4E07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5" name="Picture 4" descr="Shape&#10;&#10;Description automatically generated with medium confidence">
            <a:extLst>
              <a:ext uri="{FF2B5EF4-FFF2-40B4-BE49-F238E27FC236}">
                <a16:creationId xmlns:a16="http://schemas.microsoft.com/office/drawing/2014/main" id="{A517AA06-624D-1C4C-8DE8-F428130AAF0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721947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3"/>
          <p:cNvSpPr txBox="1">
            <a:spLocks noGrp="1"/>
          </p:cNvSpPr>
          <p:nvPr>
            <p:ph type="body" idx="1"/>
          </p:nvPr>
        </p:nvSpPr>
        <p:spPr>
          <a:xfrm>
            <a:off x="311700" y="1152475"/>
            <a:ext cx="417092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&gt;70,000,000,000 tracks!</a:t>
            </a:r>
          </a:p>
          <a:p>
            <a:pPr lvl="1" indent="-342900">
              <a:buSzPts val="1800"/>
              <a:buChar char="●"/>
            </a:pPr>
            <a:r>
              <a:rPr lang="en-US" dirty="0"/>
              <a:t>Computationally prohibitive</a:t>
            </a:r>
          </a:p>
          <a:p>
            <a:pPr lvl="1" indent="-342900">
              <a:buSzPts val="1800"/>
              <a:buChar char="●"/>
            </a:pPr>
            <a:r>
              <a:rPr lang="en-US" dirty="0"/>
              <a:t>No random sampling possible</a:t>
            </a:r>
          </a:p>
          <a:p>
            <a:r>
              <a:rPr lang="en" dirty="0"/>
              <a:t>Big ‘get’ was finding the official user account </a:t>
            </a:r>
          </a:p>
        </p:txBody>
      </p:sp>
      <p:pic>
        <p:nvPicPr>
          <p:cNvPr id="5" name="Picture 4" descr="A picture containing text, monitor, indoor, electronics&#10;&#10;Description automatically generated">
            <a:extLst>
              <a:ext uri="{FF2B5EF4-FFF2-40B4-BE49-F238E27FC236}">
                <a16:creationId xmlns:a16="http://schemas.microsoft.com/office/drawing/2014/main" id="{23F813C7-1AB0-C649-B24F-06528BE6DD8B}"/>
              </a:ext>
            </a:extLst>
          </p:cNvPr>
          <p:cNvPicPr>
            <a:picLocks noChangeAspect="1"/>
          </p:cNvPicPr>
          <p:nvPr/>
        </p:nvPicPr>
        <p:blipFill rotWithShape="1">
          <a:blip r:embed="rId3"/>
          <a:srcRect l="32707" t="9891" r="21428" b="22741"/>
          <a:stretch/>
        </p:blipFill>
        <p:spPr>
          <a:xfrm>
            <a:off x="4572000" y="955651"/>
            <a:ext cx="4193865" cy="3465095"/>
          </a:xfrm>
          <a:prstGeom prst="rect">
            <a:avLst/>
          </a:prstGeom>
          <a:ln>
            <a:solidFill>
              <a:schemeClr val="tx1">
                <a:lumMod val="95000"/>
              </a:schemeClr>
            </a:solidFill>
          </a:ln>
        </p:spPr>
      </p:pic>
      <p:sp>
        <p:nvSpPr>
          <p:cNvPr id="9" name="Google Shape;208;p33">
            <a:extLst>
              <a:ext uri="{FF2B5EF4-FFF2-40B4-BE49-F238E27FC236}">
                <a16:creationId xmlns:a16="http://schemas.microsoft.com/office/drawing/2014/main" id="{BFC044AB-A3AF-804C-B0AB-E16F65FE207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6" name="Picture 5" descr="Shape&#10;&#10;Description automatically generated with medium confidence">
            <a:extLst>
              <a:ext uri="{FF2B5EF4-FFF2-40B4-BE49-F238E27FC236}">
                <a16:creationId xmlns:a16="http://schemas.microsoft.com/office/drawing/2014/main" id="{FFFFA7F8-E7DC-D14F-A012-4B6647C8BFA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733987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33"/>
          <p:cNvSpPr txBox="1">
            <a:spLocks noGrp="1"/>
          </p:cNvSpPr>
          <p:nvPr>
            <p:ph type="body" idx="1"/>
          </p:nvPr>
        </p:nvSpPr>
        <p:spPr>
          <a:xfrm>
            <a:off x="311700" y="1152475"/>
            <a:ext cx="4170923"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&gt;70,000,000,000 tracks!</a:t>
            </a:r>
          </a:p>
          <a:p>
            <a:pPr lvl="1" indent="-342900">
              <a:buSzPts val="1800"/>
              <a:buChar char="●"/>
            </a:pPr>
            <a:r>
              <a:rPr lang="en-US" dirty="0"/>
              <a:t>Computationally prohibitive</a:t>
            </a:r>
          </a:p>
          <a:p>
            <a:pPr lvl="1" indent="-342900">
              <a:buSzPts val="1800"/>
              <a:buChar char="●"/>
            </a:pPr>
            <a:r>
              <a:rPr lang="en-US" dirty="0"/>
              <a:t>No random sampling possible</a:t>
            </a:r>
          </a:p>
          <a:p>
            <a:r>
              <a:rPr lang="en" dirty="0"/>
              <a:t>Big ‘get’ was finding the official user account </a:t>
            </a:r>
          </a:p>
          <a:p>
            <a:pPr lvl="1"/>
            <a:r>
              <a:rPr lang="en" dirty="0"/>
              <a:t>‘hiding in plain sight’.</a:t>
            </a:r>
            <a:endParaRPr dirty="0"/>
          </a:p>
        </p:txBody>
      </p:sp>
      <p:pic>
        <p:nvPicPr>
          <p:cNvPr id="5" name="Picture 4" descr="A picture containing text, monitor, indoor, electronics&#10;&#10;Description automatically generated">
            <a:extLst>
              <a:ext uri="{FF2B5EF4-FFF2-40B4-BE49-F238E27FC236}">
                <a16:creationId xmlns:a16="http://schemas.microsoft.com/office/drawing/2014/main" id="{23F813C7-1AB0-C649-B24F-06528BE6DD8B}"/>
              </a:ext>
            </a:extLst>
          </p:cNvPr>
          <p:cNvPicPr>
            <a:picLocks noChangeAspect="1"/>
          </p:cNvPicPr>
          <p:nvPr/>
        </p:nvPicPr>
        <p:blipFill rotWithShape="1">
          <a:blip r:embed="rId3"/>
          <a:srcRect l="32707" t="9891" r="21428" b="22741"/>
          <a:stretch/>
        </p:blipFill>
        <p:spPr>
          <a:xfrm>
            <a:off x="4572000" y="955651"/>
            <a:ext cx="4193865" cy="3465095"/>
          </a:xfrm>
          <a:prstGeom prst="rect">
            <a:avLst/>
          </a:prstGeom>
          <a:ln>
            <a:solidFill>
              <a:schemeClr val="bg1">
                <a:lumMod val="10000"/>
                <a:lumOff val="90000"/>
              </a:schemeClr>
            </a:solidFill>
          </a:ln>
        </p:spPr>
      </p:pic>
      <p:sp>
        <p:nvSpPr>
          <p:cNvPr id="6" name="Google Shape;198;p31">
            <a:extLst>
              <a:ext uri="{FF2B5EF4-FFF2-40B4-BE49-F238E27FC236}">
                <a16:creationId xmlns:a16="http://schemas.microsoft.com/office/drawing/2014/main" id="{2026CA79-CD3A-5A40-9469-F9DD07AFF0F6}"/>
              </a:ext>
            </a:extLst>
          </p:cNvPr>
          <p:cNvSpPr/>
          <p:nvPr/>
        </p:nvSpPr>
        <p:spPr>
          <a:xfrm>
            <a:off x="5619793" y="2389418"/>
            <a:ext cx="453503" cy="18297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p33">
            <a:extLst>
              <a:ext uri="{FF2B5EF4-FFF2-40B4-BE49-F238E27FC236}">
                <a16:creationId xmlns:a16="http://schemas.microsoft.com/office/drawing/2014/main" id="{BFC044AB-A3AF-804C-B0AB-E16F65FE2074}"/>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a:t>
            </a:r>
            <a:r>
              <a:rPr lang="en" i="1" dirty="0"/>
              <a:t>Data Selection</a:t>
            </a:r>
            <a:endParaRPr i="1" dirty="0"/>
          </a:p>
        </p:txBody>
      </p:sp>
      <p:pic>
        <p:nvPicPr>
          <p:cNvPr id="7" name="Picture 6" descr="Shape&#10;&#10;Description automatically generated with medium confidence">
            <a:extLst>
              <a:ext uri="{FF2B5EF4-FFF2-40B4-BE49-F238E27FC236}">
                <a16:creationId xmlns:a16="http://schemas.microsoft.com/office/drawing/2014/main" id="{6705EE33-BF8C-864A-BCAE-69569666E85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2599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subTitle" idx="1"/>
          </p:nvPr>
        </p:nvSpPr>
        <p:spPr>
          <a:xfrm>
            <a:off x="76200" y="69075"/>
            <a:ext cx="3341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 Garrecht Metzger</a:t>
            </a:r>
            <a:endParaRPr/>
          </a:p>
        </p:txBody>
      </p:sp>
      <p:sp>
        <p:nvSpPr>
          <p:cNvPr id="87" name="Google Shape;87;p17"/>
          <p:cNvSpPr txBox="1">
            <a:spLocks noGrp="1"/>
          </p:cNvSpPr>
          <p:nvPr>
            <p:ph type="body" idx="4294967295"/>
          </p:nvPr>
        </p:nvSpPr>
        <p:spPr>
          <a:xfrm>
            <a:off x="-135687" y="614713"/>
            <a:ext cx="22812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dirty="0"/>
              <a:t>PhD Geochemist</a:t>
            </a:r>
            <a:endParaRPr dirty="0"/>
          </a:p>
        </p:txBody>
      </p:sp>
      <p:pic>
        <p:nvPicPr>
          <p:cNvPr id="88" name="Google Shape;88;p17"/>
          <p:cNvPicPr preferRelativeResize="0"/>
          <p:nvPr/>
        </p:nvPicPr>
        <p:blipFill rotWithShape="1">
          <a:blip r:embed="rId3">
            <a:alphaModFix/>
          </a:blip>
          <a:srcRect l="14313" r="15104"/>
          <a:stretch/>
        </p:blipFill>
        <p:spPr>
          <a:xfrm>
            <a:off x="154050" y="1014625"/>
            <a:ext cx="1991475" cy="2116055"/>
          </a:xfrm>
          <a:prstGeom prst="rect">
            <a:avLst/>
          </a:prstGeom>
          <a:noFill/>
          <a:ln>
            <a:noFill/>
          </a:ln>
        </p:spPr>
      </p:pic>
      <p:sp>
        <p:nvSpPr>
          <p:cNvPr id="89" name="Google Shape;89;p17"/>
          <p:cNvSpPr txBox="1">
            <a:spLocks noGrp="1"/>
          </p:cNvSpPr>
          <p:nvPr>
            <p:ph type="body" idx="4294967295"/>
          </p:nvPr>
        </p:nvSpPr>
        <p:spPr>
          <a:xfrm>
            <a:off x="1764513" y="614725"/>
            <a:ext cx="15129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a:t>Farmer</a:t>
            </a:r>
            <a:endParaRPr/>
          </a:p>
        </p:txBody>
      </p:sp>
      <p:pic>
        <p:nvPicPr>
          <p:cNvPr id="90" name="Google Shape;90;p17"/>
          <p:cNvPicPr preferRelativeResize="0"/>
          <p:nvPr/>
        </p:nvPicPr>
        <p:blipFill rotWithShape="1">
          <a:blip r:embed="rId4">
            <a:alphaModFix/>
          </a:blip>
          <a:srcRect l="7114"/>
          <a:stretch/>
        </p:blipFill>
        <p:spPr>
          <a:xfrm>
            <a:off x="2145525" y="1014613"/>
            <a:ext cx="1991478" cy="2858728"/>
          </a:xfrm>
          <a:prstGeom prst="rect">
            <a:avLst/>
          </a:prstGeom>
          <a:noFill/>
          <a:ln>
            <a:noFill/>
          </a:ln>
        </p:spPr>
      </p:pic>
      <p:pic>
        <p:nvPicPr>
          <p:cNvPr id="91" name="Google Shape;91;p17"/>
          <p:cNvPicPr preferRelativeResize="0"/>
          <p:nvPr/>
        </p:nvPicPr>
        <p:blipFill>
          <a:blip r:embed="rId5">
            <a:alphaModFix/>
          </a:blip>
          <a:stretch>
            <a:fillRect/>
          </a:stretch>
        </p:blipFill>
        <p:spPr>
          <a:xfrm>
            <a:off x="4137000" y="1014625"/>
            <a:ext cx="2144046" cy="2858728"/>
          </a:xfrm>
          <a:prstGeom prst="rect">
            <a:avLst/>
          </a:prstGeom>
          <a:noFill/>
          <a:ln>
            <a:noFill/>
          </a:ln>
        </p:spPr>
      </p:pic>
      <p:sp>
        <p:nvSpPr>
          <p:cNvPr id="94" name="Google Shape;94;p17"/>
          <p:cNvSpPr txBox="1">
            <a:spLocks noGrp="1"/>
          </p:cNvSpPr>
          <p:nvPr>
            <p:ph type="body" idx="4294967295"/>
          </p:nvPr>
        </p:nvSpPr>
        <p:spPr>
          <a:xfrm>
            <a:off x="3713863" y="614725"/>
            <a:ext cx="15129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i="1"/>
              <a:t>Quack</a:t>
            </a:r>
            <a:endParaRPr i="1"/>
          </a:p>
        </p:txBody>
      </p:sp>
      <p:sp>
        <p:nvSpPr>
          <p:cNvPr id="12" name="Google Shape;116;p19">
            <a:extLst>
              <a:ext uri="{FF2B5EF4-FFF2-40B4-BE49-F238E27FC236}">
                <a16:creationId xmlns:a16="http://schemas.microsoft.com/office/drawing/2014/main" id="{87BB82A8-88F5-684A-A76E-E939ED9D9B3C}"/>
              </a:ext>
            </a:extLst>
          </p:cNvPr>
          <p:cNvSpPr/>
          <p:nvPr/>
        </p:nvSpPr>
        <p:spPr>
          <a:xfrm>
            <a:off x="153949" y="3131921"/>
            <a:ext cx="1991461" cy="303108"/>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17;p19">
            <a:extLst>
              <a:ext uri="{FF2B5EF4-FFF2-40B4-BE49-F238E27FC236}">
                <a16:creationId xmlns:a16="http://schemas.microsoft.com/office/drawing/2014/main" id="{E7B99746-B4E0-C944-9376-366F60399517}"/>
              </a:ext>
            </a:extLst>
          </p:cNvPr>
          <p:cNvPicPr preferRelativeResize="0"/>
          <p:nvPr/>
        </p:nvPicPr>
        <p:blipFill>
          <a:blip r:embed="rId6">
            <a:alphaModFix/>
          </a:blip>
          <a:stretch>
            <a:fillRect/>
          </a:stretch>
        </p:blipFill>
        <p:spPr>
          <a:xfrm>
            <a:off x="154049" y="3131998"/>
            <a:ext cx="1991463" cy="303107"/>
          </a:xfrm>
          <a:prstGeom prst="rect">
            <a:avLst/>
          </a:prstGeom>
          <a:noFill/>
          <a:ln>
            <a:noFill/>
          </a:ln>
        </p:spPr>
      </p:pic>
      <p:pic>
        <p:nvPicPr>
          <p:cNvPr id="14" name="Picture 13" descr="Text&#10;&#10;Description automatically generated">
            <a:extLst>
              <a:ext uri="{FF2B5EF4-FFF2-40B4-BE49-F238E27FC236}">
                <a16:creationId xmlns:a16="http://schemas.microsoft.com/office/drawing/2014/main" id="{CDBE38AA-5C1E-E440-840D-3EC16B8474F0}"/>
              </a:ext>
            </a:extLst>
          </p:cNvPr>
          <p:cNvPicPr>
            <a:picLocks noChangeAspect="1"/>
          </p:cNvPicPr>
          <p:nvPr/>
        </p:nvPicPr>
        <p:blipFill rotWithShape="1">
          <a:blip r:embed="rId7"/>
          <a:srcRect l="12119" t="7178" r="12066" b="8505"/>
          <a:stretch/>
        </p:blipFill>
        <p:spPr>
          <a:xfrm>
            <a:off x="2145513" y="3873341"/>
            <a:ext cx="1248401" cy="858566"/>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A59D07E-E5BE-D043-802D-EC80D332EF41}"/>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API Results</a:t>
            </a:r>
            <a:endParaRPr dirty="0"/>
          </a:p>
        </p:txBody>
      </p:sp>
      <p:sp>
        <p:nvSpPr>
          <p:cNvPr id="220" name="Google Shape;220;p3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0" indent="0" algn="l" rtl="0">
              <a:spcBef>
                <a:spcPts val="1200"/>
              </a:spcBef>
              <a:spcAft>
                <a:spcPts val="1200"/>
              </a:spcAft>
              <a:buNone/>
            </a:pPr>
            <a:endParaRPr dirty="0"/>
          </a:p>
        </p:txBody>
      </p:sp>
      <p:pic>
        <p:nvPicPr>
          <p:cNvPr id="5" name="Picture 4" descr="Shape&#10;&#10;Description automatically generated with medium confidence">
            <a:extLst>
              <a:ext uri="{FF2B5EF4-FFF2-40B4-BE49-F238E27FC236}">
                <a16:creationId xmlns:a16="http://schemas.microsoft.com/office/drawing/2014/main" id="{DB1CE5AC-03C2-D74B-B93B-B2AF31DE100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lvl="0"/>
            <a:r>
              <a:rPr lang="en" dirty="0"/>
              <a:t>API Results</a:t>
            </a:r>
            <a:endParaRPr dirty="0"/>
          </a:p>
        </p:txBody>
      </p:sp>
      <p:sp>
        <p:nvSpPr>
          <p:cNvPr id="226" name="Google Shape;226;p36"/>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1" indent="-317500" algn="l" rtl="0">
              <a:spcBef>
                <a:spcPts val="0"/>
              </a:spcBef>
              <a:spcAft>
                <a:spcPts val="0"/>
              </a:spcAft>
              <a:buSzPts val="1400"/>
              <a:buChar char="○"/>
            </a:pPr>
            <a:r>
              <a:rPr lang="en" dirty="0"/>
              <a:t>1,398 Playlists</a:t>
            </a:r>
            <a:endParaRPr dirty="0"/>
          </a:p>
          <a:p>
            <a:pPr marL="914400" lvl="0" indent="0" algn="l" rtl="0">
              <a:spcBef>
                <a:spcPts val="1200"/>
              </a:spcBef>
              <a:spcAft>
                <a:spcPts val="1200"/>
              </a:spcAft>
              <a:buNone/>
            </a:pPr>
            <a:endParaRPr dirty="0"/>
          </a:p>
        </p:txBody>
      </p:sp>
      <p:pic>
        <p:nvPicPr>
          <p:cNvPr id="5" name="Picture 4" descr="Shape&#10;&#10;Description automatically generated with medium confidence">
            <a:extLst>
              <a:ext uri="{FF2B5EF4-FFF2-40B4-BE49-F238E27FC236}">
                <a16:creationId xmlns:a16="http://schemas.microsoft.com/office/drawing/2014/main" id="{61FDE544-60C7-5443-B0BF-43CCB42CABAF}"/>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lvl="0"/>
            <a:r>
              <a:rPr lang="en" dirty="0"/>
              <a:t>API Results</a:t>
            </a:r>
            <a:endParaRPr dirty="0"/>
          </a:p>
        </p:txBody>
      </p:sp>
      <p:sp>
        <p:nvSpPr>
          <p:cNvPr id="238" name="Google Shape;238;p38"/>
          <p:cNvSpPr txBox="1">
            <a:spLocks noGrp="1"/>
          </p:cNvSpPr>
          <p:nvPr>
            <p:ph type="body" idx="1"/>
          </p:nvPr>
        </p:nvSpPr>
        <p:spPr>
          <a:xfrm>
            <a:off x="311700" y="1152475"/>
            <a:ext cx="3597302"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1" indent="-317500" algn="l" rtl="0">
              <a:spcBef>
                <a:spcPts val="0"/>
              </a:spcBef>
              <a:spcAft>
                <a:spcPts val="0"/>
              </a:spcAft>
              <a:buSzPts val="1400"/>
              <a:buChar char="○"/>
            </a:pPr>
            <a:r>
              <a:rPr lang="en" dirty="0"/>
              <a:t>1,398 Playlists</a:t>
            </a:r>
            <a:endParaRPr dirty="0"/>
          </a:p>
          <a:p>
            <a:pPr marL="914400" lvl="1" indent="-317500" algn="l" rtl="0">
              <a:spcBef>
                <a:spcPts val="0"/>
              </a:spcBef>
              <a:spcAft>
                <a:spcPts val="0"/>
              </a:spcAft>
              <a:buSzPts val="1400"/>
              <a:buChar char="○"/>
            </a:pPr>
            <a:r>
              <a:rPr lang="en" dirty="0"/>
              <a:t>81,648 Tracks</a:t>
            </a:r>
          </a:p>
          <a:p>
            <a:pPr marL="596900" lvl="1" indent="0">
              <a:buNone/>
            </a:pPr>
            <a:endParaRPr dirty="0"/>
          </a:p>
        </p:txBody>
      </p:sp>
      <p:pic>
        <p:nvPicPr>
          <p:cNvPr id="8" name="Picture 7" descr="Shape&#10;&#10;Description automatically generated with medium confidence">
            <a:extLst>
              <a:ext uri="{FF2B5EF4-FFF2-40B4-BE49-F238E27FC236}">
                <a16:creationId xmlns:a16="http://schemas.microsoft.com/office/drawing/2014/main" id="{B449781B-2EB2-1142-8367-07D3E8BA693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lvl="0"/>
            <a:r>
              <a:rPr lang="en" dirty="0"/>
              <a:t>API Results</a:t>
            </a:r>
            <a:endParaRPr dirty="0"/>
          </a:p>
        </p:txBody>
      </p:sp>
      <p:sp>
        <p:nvSpPr>
          <p:cNvPr id="238" name="Google Shape;238;p38"/>
          <p:cNvSpPr txBox="1">
            <a:spLocks noGrp="1"/>
          </p:cNvSpPr>
          <p:nvPr>
            <p:ph type="body" idx="1"/>
          </p:nvPr>
        </p:nvSpPr>
        <p:spPr>
          <a:xfrm>
            <a:off x="311700" y="1152475"/>
            <a:ext cx="3597302"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1" indent="-317500" algn="l" rtl="0">
              <a:spcBef>
                <a:spcPts val="0"/>
              </a:spcBef>
              <a:spcAft>
                <a:spcPts val="0"/>
              </a:spcAft>
              <a:buSzPts val="1400"/>
              <a:buChar char="○"/>
            </a:pPr>
            <a:r>
              <a:rPr lang="en" dirty="0"/>
              <a:t>1,398 Playlists</a:t>
            </a:r>
            <a:endParaRPr dirty="0"/>
          </a:p>
          <a:p>
            <a:pPr marL="914400" lvl="1" indent="-317500" algn="l" rtl="0">
              <a:spcBef>
                <a:spcPts val="0"/>
              </a:spcBef>
              <a:spcAft>
                <a:spcPts val="0"/>
              </a:spcAft>
              <a:buSzPts val="1400"/>
              <a:buChar char="○"/>
            </a:pPr>
            <a:r>
              <a:rPr lang="en" dirty="0"/>
              <a:t>81,648 Tracks</a:t>
            </a:r>
          </a:p>
          <a:p>
            <a:pPr marL="596900" lvl="1" indent="0">
              <a:buNone/>
            </a:pPr>
            <a:endParaRPr dirty="0"/>
          </a:p>
        </p:txBody>
      </p:sp>
      <p:pic>
        <p:nvPicPr>
          <p:cNvPr id="239" name="Google Shape;239;p38"/>
          <p:cNvPicPr preferRelativeResize="0"/>
          <p:nvPr/>
        </p:nvPicPr>
        <p:blipFill>
          <a:blip r:embed="rId3">
            <a:alphaModFix/>
          </a:blip>
          <a:stretch>
            <a:fillRect/>
          </a:stretch>
        </p:blipFill>
        <p:spPr>
          <a:xfrm>
            <a:off x="3730976" y="1745121"/>
            <a:ext cx="5336824" cy="2882550"/>
          </a:xfrm>
          <a:prstGeom prst="rect">
            <a:avLst/>
          </a:prstGeom>
          <a:noFill/>
          <a:ln>
            <a:noFill/>
          </a:ln>
        </p:spPr>
      </p:pic>
      <p:sp>
        <p:nvSpPr>
          <p:cNvPr id="2" name="Rectangle 1">
            <a:extLst>
              <a:ext uri="{FF2B5EF4-FFF2-40B4-BE49-F238E27FC236}">
                <a16:creationId xmlns:a16="http://schemas.microsoft.com/office/drawing/2014/main" id="{85BB5E07-A0AD-2A40-9D2B-41184EEBDE82}"/>
              </a:ext>
            </a:extLst>
          </p:cNvPr>
          <p:cNvSpPr/>
          <p:nvPr/>
        </p:nvSpPr>
        <p:spPr>
          <a:xfrm>
            <a:off x="3909002" y="1745121"/>
            <a:ext cx="431878"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26D58AA3-A737-2840-B1EB-8089241E5EBB}"/>
              </a:ext>
            </a:extLst>
          </p:cNvPr>
          <p:cNvSpPr/>
          <p:nvPr/>
        </p:nvSpPr>
        <p:spPr>
          <a:xfrm>
            <a:off x="6536471" y="1745121"/>
            <a:ext cx="335737"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8" name="Picture 7" descr="Shape&#10;&#10;Description automatically generated with medium confidence">
            <a:extLst>
              <a:ext uri="{FF2B5EF4-FFF2-40B4-BE49-F238E27FC236}">
                <a16:creationId xmlns:a16="http://schemas.microsoft.com/office/drawing/2014/main" id="{B449781B-2EB2-1142-8367-07D3E8BA693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9" name="Google Shape;244;p39">
            <a:extLst>
              <a:ext uri="{FF2B5EF4-FFF2-40B4-BE49-F238E27FC236}">
                <a16:creationId xmlns:a16="http://schemas.microsoft.com/office/drawing/2014/main" id="{DD25C924-F54E-464A-AE20-B87AC6B42BFD}"/>
              </a:ext>
            </a:extLst>
          </p:cNvPr>
          <p:cNvSpPr txBox="1">
            <a:spLocks/>
          </p:cNvSpPr>
          <p:nvPr/>
        </p:nvSpPr>
        <p:spPr>
          <a:xfrm>
            <a:off x="4928244" y="1271175"/>
            <a:ext cx="29422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000" i="1" dirty="0"/>
              <a:t>Audio content ‘features’</a:t>
            </a:r>
            <a:endParaRPr lang="en-US" sz="2000" dirty="0"/>
          </a:p>
        </p:txBody>
      </p:sp>
    </p:spTree>
    <p:extLst>
      <p:ext uri="{BB962C8B-B14F-4D97-AF65-F5344CB8AC3E}">
        <p14:creationId xmlns:p14="http://schemas.microsoft.com/office/powerpoint/2010/main" val="2887678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lvl="0"/>
            <a:r>
              <a:rPr lang="en" dirty="0"/>
              <a:t>API Results</a:t>
            </a:r>
            <a:endParaRPr dirty="0"/>
          </a:p>
        </p:txBody>
      </p:sp>
      <p:sp>
        <p:nvSpPr>
          <p:cNvPr id="238" name="Google Shape;238;p38"/>
          <p:cNvSpPr txBox="1">
            <a:spLocks noGrp="1"/>
          </p:cNvSpPr>
          <p:nvPr>
            <p:ph type="body" idx="1"/>
          </p:nvPr>
        </p:nvSpPr>
        <p:spPr>
          <a:xfrm>
            <a:off x="311700" y="1152475"/>
            <a:ext cx="3597302"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1" indent="-317500" algn="l" rtl="0">
              <a:spcBef>
                <a:spcPts val="0"/>
              </a:spcBef>
              <a:spcAft>
                <a:spcPts val="0"/>
              </a:spcAft>
              <a:buSzPts val="1400"/>
              <a:buChar char="○"/>
            </a:pPr>
            <a:r>
              <a:rPr lang="en" dirty="0"/>
              <a:t>1,398 Playlists</a:t>
            </a:r>
            <a:endParaRPr dirty="0"/>
          </a:p>
          <a:p>
            <a:pPr marL="914400" lvl="1" indent="-317500" algn="l" rtl="0">
              <a:spcBef>
                <a:spcPts val="0"/>
              </a:spcBef>
              <a:spcAft>
                <a:spcPts val="0"/>
              </a:spcAft>
              <a:buSzPts val="1400"/>
              <a:buChar char="○"/>
            </a:pPr>
            <a:r>
              <a:rPr lang="en" dirty="0"/>
              <a:t>81,648 Tracks</a:t>
            </a:r>
          </a:p>
          <a:p>
            <a:pPr indent="-317500">
              <a:buSzPts val="1400"/>
              <a:buChar char="○"/>
            </a:pPr>
            <a:r>
              <a:rPr lang="en" dirty="0"/>
              <a:t>Add </a:t>
            </a:r>
            <a:r>
              <a:rPr lang="en" i="1" dirty="0"/>
              <a:t>any</a:t>
            </a:r>
            <a:r>
              <a:rPr lang="en" dirty="0"/>
              <a:t> songs available on Spotify</a:t>
            </a:r>
          </a:p>
          <a:p>
            <a:pPr lvl="1"/>
            <a:endParaRPr dirty="0"/>
          </a:p>
        </p:txBody>
      </p:sp>
      <p:pic>
        <p:nvPicPr>
          <p:cNvPr id="239" name="Google Shape;239;p38"/>
          <p:cNvPicPr preferRelativeResize="0"/>
          <p:nvPr/>
        </p:nvPicPr>
        <p:blipFill>
          <a:blip r:embed="rId3">
            <a:alphaModFix/>
          </a:blip>
          <a:stretch>
            <a:fillRect/>
          </a:stretch>
        </p:blipFill>
        <p:spPr>
          <a:xfrm>
            <a:off x="3730976" y="1745121"/>
            <a:ext cx="5336824" cy="2882550"/>
          </a:xfrm>
          <a:prstGeom prst="rect">
            <a:avLst/>
          </a:prstGeom>
          <a:noFill/>
          <a:ln>
            <a:noFill/>
          </a:ln>
        </p:spPr>
      </p:pic>
      <p:sp>
        <p:nvSpPr>
          <p:cNvPr id="2" name="Rectangle 1">
            <a:extLst>
              <a:ext uri="{FF2B5EF4-FFF2-40B4-BE49-F238E27FC236}">
                <a16:creationId xmlns:a16="http://schemas.microsoft.com/office/drawing/2014/main" id="{85BB5E07-A0AD-2A40-9D2B-41184EEBDE82}"/>
              </a:ext>
            </a:extLst>
          </p:cNvPr>
          <p:cNvSpPr/>
          <p:nvPr/>
        </p:nvSpPr>
        <p:spPr>
          <a:xfrm>
            <a:off x="3909002" y="1745121"/>
            <a:ext cx="431878"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26D58AA3-A737-2840-B1EB-8089241E5EBB}"/>
              </a:ext>
            </a:extLst>
          </p:cNvPr>
          <p:cNvSpPr/>
          <p:nvPr/>
        </p:nvSpPr>
        <p:spPr>
          <a:xfrm>
            <a:off x="6536471" y="1745121"/>
            <a:ext cx="335737"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8" name="Picture 7" descr="Shape&#10;&#10;Description automatically generated with medium confidence">
            <a:extLst>
              <a:ext uri="{FF2B5EF4-FFF2-40B4-BE49-F238E27FC236}">
                <a16:creationId xmlns:a16="http://schemas.microsoft.com/office/drawing/2014/main" id="{B449781B-2EB2-1142-8367-07D3E8BA693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9" name="Google Shape;244;p39">
            <a:extLst>
              <a:ext uri="{FF2B5EF4-FFF2-40B4-BE49-F238E27FC236}">
                <a16:creationId xmlns:a16="http://schemas.microsoft.com/office/drawing/2014/main" id="{DD25C924-F54E-464A-AE20-B87AC6B42BFD}"/>
              </a:ext>
            </a:extLst>
          </p:cNvPr>
          <p:cNvSpPr txBox="1">
            <a:spLocks/>
          </p:cNvSpPr>
          <p:nvPr/>
        </p:nvSpPr>
        <p:spPr>
          <a:xfrm>
            <a:off x="4928244" y="1271175"/>
            <a:ext cx="29422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000" i="1" dirty="0"/>
              <a:t>Audio content ‘features’</a:t>
            </a:r>
            <a:endParaRPr lang="en-US" sz="2000" dirty="0"/>
          </a:p>
        </p:txBody>
      </p:sp>
    </p:spTree>
    <p:extLst>
      <p:ext uri="{BB962C8B-B14F-4D97-AF65-F5344CB8AC3E}">
        <p14:creationId xmlns:p14="http://schemas.microsoft.com/office/powerpoint/2010/main" val="168698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lvl="0"/>
            <a:r>
              <a:rPr lang="en" dirty="0"/>
              <a:t>API Results</a:t>
            </a:r>
            <a:endParaRPr dirty="0"/>
          </a:p>
        </p:txBody>
      </p:sp>
      <p:sp>
        <p:nvSpPr>
          <p:cNvPr id="238" name="Google Shape;238;p38"/>
          <p:cNvSpPr txBox="1">
            <a:spLocks noGrp="1"/>
          </p:cNvSpPr>
          <p:nvPr>
            <p:ph type="body" idx="1"/>
          </p:nvPr>
        </p:nvSpPr>
        <p:spPr>
          <a:xfrm>
            <a:off x="311700" y="1152475"/>
            <a:ext cx="3597302"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Official ‘</a:t>
            </a:r>
            <a:r>
              <a:rPr lang="en" dirty="0" err="1"/>
              <a:t>spotify</a:t>
            </a:r>
            <a:r>
              <a:rPr lang="en" dirty="0"/>
              <a:t>’ user account</a:t>
            </a:r>
            <a:endParaRPr dirty="0"/>
          </a:p>
          <a:p>
            <a:pPr marL="914400" lvl="1" indent="-317500" algn="l" rtl="0">
              <a:spcBef>
                <a:spcPts val="0"/>
              </a:spcBef>
              <a:spcAft>
                <a:spcPts val="0"/>
              </a:spcAft>
              <a:buSzPts val="1400"/>
              <a:buChar char="○"/>
            </a:pPr>
            <a:r>
              <a:rPr lang="en" dirty="0"/>
              <a:t>1,398 Playlists</a:t>
            </a:r>
            <a:endParaRPr dirty="0"/>
          </a:p>
          <a:p>
            <a:pPr marL="914400" lvl="1" indent="-317500" algn="l" rtl="0">
              <a:spcBef>
                <a:spcPts val="0"/>
              </a:spcBef>
              <a:spcAft>
                <a:spcPts val="0"/>
              </a:spcAft>
              <a:buSzPts val="1400"/>
              <a:buChar char="○"/>
            </a:pPr>
            <a:r>
              <a:rPr lang="en" dirty="0"/>
              <a:t>81,648 Tracks</a:t>
            </a:r>
          </a:p>
          <a:p>
            <a:pPr indent="-317500">
              <a:buSzPts val="1400"/>
              <a:buChar char="○"/>
            </a:pPr>
            <a:r>
              <a:rPr lang="en" dirty="0"/>
              <a:t>Add </a:t>
            </a:r>
            <a:r>
              <a:rPr lang="en" i="1" dirty="0"/>
              <a:t>any</a:t>
            </a:r>
            <a:r>
              <a:rPr lang="en" dirty="0"/>
              <a:t> songs available on Spotify</a:t>
            </a:r>
          </a:p>
          <a:p>
            <a:pPr lvl="1"/>
            <a:r>
              <a:rPr lang="en" dirty="0"/>
              <a:t>Allows </a:t>
            </a:r>
            <a:r>
              <a:rPr lang="en" i="1" dirty="0"/>
              <a:t>direct connection </a:t>
            </a:r>
            <a:r>
              <a:rPr lang="en" dirty="0"/>
              <a:t>between small artists and bigger ones</a:t>
            </a:r>
          </a:p>
          <a:p>
            <a:pPr lvl="1"/>
            <a:endParaRPr dirty="0"/>
          </a:p>
        </p:txBody>
      </p:sp>
      <p:pic>
        <p:nvPicPr>
          <p:cNvPr id="239" name="Google Shape;239;p38"/>
          <p:cNvPicPr preferRelativeResize="0"/>
          <p:nvPr/>
        </p:nvPicPr>
        <p:blipFill>
          <a:blip r:embed="rId3">
            <a:alphaModFix/>
          </a:blip>
          <a:stretch>
            <a:fillRect/>
          </a:stretch>
        </p:blipFill>
        <p:spPr>
          <a:xfrm>
            <a:off x="3730976" y="1745121"/>
            <a:ext cx="5336824" cy="2882550"/>
          </a:xfrm>
          <a:prstGeom prst="rect">
            <a:avLst/>
          </a:prstGeom>
          <a:noFill/>
          <a:ln>
            <a:noFill/>
          </a:ln>
        </p:spPr>
      </p:pic>
      <p:sp>
        <p:nvSpPr>
          <p:cNvPr id="2" name="Rectangle 1">
            <a:extLst>
              <a:ext uri="{FF2B5EF4-FFF2-40B4-BE49-F238E27FC236}">
                <a16:creationId xmlns:a16="http://schemas.microsoft.com/office/drawing/2014/main" id="{85BB5E07-A0AD-2A40-9D2B-41184EEBDE82}"/>
              </a:ext>
            </a:extLst>
          </p:cNvPr>
          <p:cNvSpPr/>
          <p:nvPr/>
        </p:nvSpPr>
        <p:spPr>
          <a:xfrm>
            <a:off x="3909002" y="1745121"/>
            <a:ext cx="431878"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26D58AA3-A737-2840-B1EB-8089241E5EBB}"/>
              </a:ext>
            </a:extLst>
          </p:cNvPr>
          <p:cNvSpPr/>
          <p:nvPr/>
        </p:nvSpPr>
        <p:spPr>
          <a:xfrm>
            <a:off x="6536471" y="1745121"/>
            <a:ext cx="335737" cy="1975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8" name="Picture 7" descr="Shape&#10;&#10;Description automatically generated with medium confidence">
            <a:extLst>
              <a:ext uri="{FF2B5EF4-FFF2-40B4-BE49-F238E27FC236}">
                <a16:creationId xmlns:a16="http://schemas.microsoft.com/office/drawing/2014/main" id="{B449781B-2EB2-1142-8367-07D3E8BA6933}"/>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9" name="Google Shape;244;p39">
            <a:extLst>
              <a:ext uri="{FF2B5EF4-FFF2-40B4-BE49-F238E27FC236}">
                <a16:creationId xmlns:a16="http://schemas.microsoft.com/office/drawing/2014/main" id="{DD25C924-F54E-464A-AE20-B87AC6B42BFD}"/>
              </a:ext>
            </a:extLst>
          </p:cNvPr>
          <p:cNvSpPr txBox="1">
            <a:spLocks/>
          </p:cNvSpPr>
          <p:nvPr/>
        </p:nvSpPr>
        <p:spPr>
          <a:xfrm>
            <a:off x="4928244" y="1271175"/>
            <a:ext cx="294228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000" i="1" dirty="0"/>
              <a:t>Audio content ‘features’</a:t>
            </a:r>
            <a:endParaRPr lang="en-US" sz="2000" dirty="0"/>
          </a:p>
        </p:txBody>
      </p:sp>
    </p:spTree>
    <p:extLst>
      <p:ext uri="{BB962C8B-B14F-4D97-AF65-F5344CB8AC3E}">
        <p14:creationId xmlns:p14="http://schemas.microsoft.com/office/powerpoint/2010/main" val="782835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394875"/>
            <a:ext cx="8520600" cy="572700"/>
          </a:xfrm>
          <a:prstGeom prst="rect">
            <a:avLst/>
          </a:prstGeom>
        </p:spPr>
        <p:txBody>
          <a:bodyPr spcFirstLastPara="1" wrap="square" lIns="91425" tIns="91425" rIns="91425" bIns="91425" anchor="t" anchorCtr="0">
            <a:normAutofit fontScale="90000"/>
          </a:bodyPr>
          <a:lstStyle/>
          <a:p>
            <a:pPr lvl="0"/>
            <a:r>
              <a:rPr lang="en" dirty="0"/>
              <a:t>Track Data</a:t>
            </a:r>
            <a:endParaRPr dirty="0"/>
          </a:p>
        </p:txBody>
      </p:sp>
      <p:sp>
        <p:nvSpPr>
          <p:cNvPr id="261" name="Google Shape;261;p42"/>
          <p:cNvSpPr txBox="1">
            <a:spLocks noGrp="1"/>
          </p:cNvSpPr>
          <p:nvPr>
            <p:ph type="title"/>
          </p:nvPr>
        </p:nvSpPr>
        <p:spPr>
          <a:xfrm>
            <a:off x="311700" y="1009675"/>
            <a:ext cx="3855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u="sng"/>
              <a:t>Metadata</a:t>
            </a:r>
            <a:endParaRPr sz="1820" u="sng"/>
          </a:p>
        </p:txBody>
      </p:sp>
      <p:sp>
        <p:nvSpPr>
          <p:cNvPr id="262" name="Google Shape;262;p42"/>
          <p:cNvSpPr txBox="1">
            <a:spLocks noGrp="1"/>
          </p:cNvSpPr>
          <p:nvPr>
            <p:ph type="body" idx="1"/>
          </p:nvPr>
        </p:nvSpPr>
        <p:spPr>
          <a:xfrm>
            <a:off x="350100" y="1395700"/>
            <a:ext cx="4551000" cy="137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Track Name</a:t>
            </a:r>
            <a:endParaRPr sz="1600" dirty="0"/>
          </a:p>
          <a:p>
            <a:pPr marL="457200" lvl="0" indent="-330200" algn="l" rtl="0">
              <a:spcBef>
                <a:spcPts val="0"/>
              </a:spcBef>
              <a:spcAft>
                <a:spcPts val="0"/>
              </a:spcAft>
              <a:buSzPts val="1600"/>
              <a:buChar char="●"/>
            </a:pPr>
            <a:r>
              <a:rPr lang="en" sz="1600" dirty="0"/>
              <a:t>Album Name</a:t>
            </a:r>
            <a:endParaRPr sz="1600" dirty="0"/>
          </a:p>
          <a:p>
            <a:pPr marL="457200" lvl="0" indent="-330200" algn="l" rtl="0">
              <a:spcBef>
                <a:spcPts val="0"/>
              </a:spcBef>
              <a:spcAft>
                <a:spcPts val="0"/>
              </a:spcAft>
              <a:buSzPts val="1600"/>
              <a:buChar char="●"/>
            </a:pPr>
            <a:r>
              <a:rPr lang="en" sz="1600" dirty="0"/>
              <a:t>Artist</a:t>
            </a:r>
            <a:endParaRPr sz="1600" dirty="0"/>
          </a:p>
          <a:p>
            <a:pPr marL="457200" lvl="0" indent="-330200" algn="l" rtl="0">
              <a:spcBef>
                <a:spcPts val="0"/>
              </a:spcBef>
              <a:spcAft>
                <a:spcPts val="0"/>
              </a:spcAft>
              <a:buSzPts val="1600"/>
              <a:buChar char="●"/>
            </a:pPr>
            <a:r>
              <a:rPr lang="en" sz="1600" dirty="0"/>
              <a:t>Release Date</a:t>
            </a:r>
          </a:p>
          <a:p>
            <a:pPr indent="-330200">
              <a:buSzPts val="1600"/>
            </a:pPr>
            <a:r>
              <a:rPr lang="en-US" sz="1600" dirty="0"/>
              <a:t>Artwork</a:t>
            </a:r>
          </a:p>
          <a:p>
            <a:pPr marL="127000" lvl="0" indent="0" algn="l" rtl="0">
              <a:spcBef>
                <a:spcPts val="0"/>
              </a:spcBef>
              <a:spcAft>
                <a:spcPts val="0"/>
              </a:spcAft>
              <a:buSzPts val="1600"/>
              <a:buNone/>
            </a:pPr>
            <a:endParaRPr sz="1600" dirty="0"/>
          </a:p>
        </p:txBody>
      </p:sp>
      <p:pic>
        <p:nvPicPr>
          <p:cNvPr id="9" name="Picture 8" descr="Shape&#10;&#10;Description automatically generated with medium confidence">
            <a:extLst>
              <a:ext uri="{FF2B5EF4-FFF2-40B4-BE49-F238E27FC236}">
                <a16:creationId xmlns:a16="http://schemas.microsoft.com/office/drawing/2014/main" id="{B2D0EBC9-4B2E-9A4F-BAC3-33827C377AE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394875"/>
            <a:ext cx="8520600" cy="572700"/>
          </a:xfrm>
          <a:prstGeom prst="rect">
            <a:avLst/>
          </a:prstGeom>
        </p:spPr>
        <p:txBody>
          <a:bodyPr spcFirstLastPara="1" wrap="square" lIns="91425" tIns="91425" rIns="91425" bIns="91425" anchor="t" anchorCtr="0">
            <a:normAutofit fontScale="90000"/>
          </a:bodyPr>
          <a:lstStyle/>
          <a:p>
            <a:pPr lvl="0"/>
            <a:r>
              <a:rPr lang="en" dirty="0"/>
              <a:t>Track Data</a:t>
            </a:r>
            <a:endParaRPr dirty="0"/>
          </a:p>
        </p:txBody>
      </p:sp>
      <p:sp>
        <p:nvSpPr>
          <p:cNvPr id="261" name="Google Shape;261;p42"/>
          <p:cNvSpPr txBox="1">
            <a:spLocks noGrp="1"/>
          </p:cNvSpPr>
          <p:nvPr>
            <p:ph type="title"/>
          </p:nvPr>
        </p:nvSpPr>
        <p:spPr>
          <a:xfrm>
            <a:off x="311700" y="1009675"/>
            <a:ext cx="3855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u="sng"/>
              <a:t>Metadata</a:t>
            </a:r>
            <a:endParaRPr sz="1820" u="sng"/>
          </a:p>
        </p:txBody>
      </p:sp>
      <p:sp>
        <p:nvSpPr>
          <p:cNvPr id="262" name="Google Shape;262;p42"/>
          <p:cNvSpPr txBox="1">
            <a:spLocks noGrp="1"/>
          </p:cNvSpPr>
          <p:nvPr>
            <p:ph type="body" idx="1"/>
          </p:nvPr>
        </p:nvSpPr>
        <p:spPr>
          <a:xfrm>
            <a:off x="350100" y="1395700"/>
            <a:ext cx="4551000" cy="1371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Track Name</a:t>
            </a:r>
            <a:endParaRPr sz="1600" dirty="0"/>
          </a:p>
          <a:p>
            <a:pPr marL="457200" lvl="0" indent="-330200" algn="l" rtl="0">
              <a:spcBef>
                <a:spcPts val="0"/>
              </a:spcBef>
              <a:spcAft>
                <a:spcPts val="0"/>
              </a:spcAft>
              <a:buSzPts val="1600"/>
              <a:buChar char="●"/>
            </a:pPr>
            <a:r>
              <a:rPr lang="en" sz="1600" dirty="0"/>
              <a:t>Album Name</a:t>
            </a:r>
            <a:endParaRPr sz="1600" dirty="0"/>
          </a:p>
          <a:p>
            <a:pPr marL="457200" lvl="0" indent="-330200" algn="l" rtl="0">
              <a:spcBef>
                <a:spcPts val="0"/>
              </a:spcBef>
              <a:spcAft>
                <a:spcPts val="0"/>
              </a:spcAft>
              <a:buSzPts val="1600"/>
              <a:buChar char="●"/>
            </a:pPr>
            <a:r>
              <a:rPr lang="en" sz="1600" dirty="0"/>
              <a:t>Artist</a:t>
            </a:r>
            <a:endParaRPr sz="1600" dirty="0"/>
          </a:p>
          <a:p>
            <a:pPr marL="457200" lvl="0" indent="-330200" algn="l" rtl="0">
              <a:spcBef>
                <a:spcPts val="0"/>
              </a:spcBef>
              <a:spcAft>
                <a:spcPts val="0"/>
              </a:spcAft>
              <a:buSzPts val="1600"/>
              <a:buChar char="●"/>
            </a:pPr>
            <a:r>
              <a:rPr lang="en" sz="1600" dirty="0"/>
              <a:t>Release Date</a:t>
            </a:r>
          </a:p>
          <a:p>
            <a:pPr marL="457200" lvl="0" indent="-330200" algn="l" rtl="0">
              <a:spcBef>
                <a:spcPts val="0"/>
              </a:spcBef>
              <a:spcAft>
                <a:spcPts val="0"/>
              </a:spcAft>
              <a:buSzPts val="1600"/>
              <a:buChar char="●"/>
            </a:pPr>
            <a:r>
              <a:rPr lang="en" sz="1600" dirty="0"/>
              <a:t>Artwork</a:t>
            </a:r>
            <a:endParaRPr sz="1600" dirty="0"/>
          </a:p>
        </p:txBody>
      </p:sp>
      <p:pic>
        <p:nvPicPr>
          <p:cNvPr id="3" name="Picture 2" descr="A picture containing diagram&#10;&#10;Description automatically generated">
            <a:extLst>
              <a:ext uri="{FF2B5EF4-FFF2-40B4-BE49-F238E27FC236}">
                <a16:creationId xmlns:a16="http://schemas.microsoft.com/office/drawing/2014/main" id="{25189C94-A3BD-DC42-9059-B917E4381203}"/>
              </a:ext>
            </a:extLst>
          </p:cNvPr>
          <p:cNvPicPr>
            <a:picLocks noChangeAspect="1"/>
          </p:cNvPicPr>
          <p:nvPr/>
        </p:nvPicPr>
        <p:blipFill>
          <a:blip r:embed="rId3"/>
          <a:stretch>
            <a:fillRect/>
          </a:stretch>
        </p:blipFill>
        <p:spPr>
          <a:xfrm>
            <a:off x="3493874" y="754539"/>
            <a:ext cx="3697605" cy="3697605"/>
          </a:xfrm>
          <a:prstGeom prst="rect">
            <a:avLst/>
          </a:prstGeom>
          <a:ln>
            <a:solidFill>
              <a:schemeClr val="tx1">
                <a:lumMod val="95000"/>
              </a:schemeClr>
            </a:solidFill>
          </a:ln>
        </p:spPr>
      </p:pic>
      <p:sp>
        <p:nvSpPr>
          <p:cNvPr id="8" name="Google Shape;262;p42">
            <a:extLst>
              <a:ext uri="{FF2B5EF4-FFF2-40B4-BE49-F238E27FC236}">
                <a16:creationId xmlns:a16="http://schemas.microsoft.com/office/drawing/2014/main" id="{694D773C-53D7-434E-9709-795A93947A0D}"/>
              </a:ext>
            </a:extLst>
          </p:cNvPr>
          <p:cNvSpPr txBox="1">
            <a:spLocks/>
          </p:cNvSpPr>
          <p:nvPr/>
        </p:nvSpPr>
        <p:spPr>
          <a:xfrm>
            <a:off x="7035636" y="3755292"/>
            <a:ext cx="1835064" cy="7938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indent="-330200">
              <a:buSzPts val="1600"/>
            </a:pPr>
            <a:r>
              <a:rPr lang="en-US" sz="1600" dirty="0"/>
              <a:t>Artist</a:t>
            </a:r>
          </a:p>
          <a:p>
            <a:pPr indent="-330200">
              <a:buSzPts val="1600"/>
            </a:pPr>
            <a:r>
              <a:rPr lang="en-US" sz="1600" dirty="0"/>
              <a:t>Album Name</a:t>
            </a:r>
          </a:p>
        </p:txBody>
      </p:sp>
      <p:pic>
        <p:nvPicPr>
          <p:cNvPr id="9" name="Picture 8" descr="Shape&#10;&#10;Description automatically generated with medium confidence">
            <a:extLst>
              <a:ext uri="{FF2B5EF4-FFF2-40B4-BE49-F238E27FC236}">
                <a16:creationId xmlns:a16="http://schemas.microsoft.com/office/drawing/2014/main" id="{B2D0EBC9-4B2E-9A4F-BAC3-33827C377AE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19763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Audio Content Features</a:t>
            </a:r>
            <a:endParaRPr dirty="0"/>
          </a:p>
        </p:txBody>
      </p:sp>
      <p:sp>
        <p:nvSpPr>
          <p:cNvPr id="8" name="Google Shape;323;p49">
            <a:extLst>
              <a:ext uri="{FF2B5EF4-FFF2-40B4-BE49-F238E27FC236}">
                <a16:creationId xmlns:a16="http://schemas.microsoft.com/office/drawing/2014/main" id="{91015CF3-6D49-554F-9E75-129E63F53653}"/>
              </a:ext>
            </a:extLst>
          </p:cNvPr>
          <p:cNvSpPr txBox="1">
            <a:spLocks/>
          </p:cNvSpPr>
          <p:nvPr/>
        </p:nvSpPr>
        <p:spPr>
          <a:xfrm>
            <a:off x="311700" y="1093925"/>
            <a:ext cx="3855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1820" u="sng" dirty="0"/>
              <a:t>Subjective (0 – 1)</a:t>
            </a:r>
          </a:p>
        </p:txBody>
      </p:sp>
      <p:pic>
        <p:nvPicPr>
          <p:cNvPr id="6" name="Picture 5" descr="Shape&#10;&#10;Description automatically generated with medium confidence">
            <a:extLst>
              <a:ext uri="{FF2B5EF4-FFF2-40B4-BE49-F238E27FC236}">
                <a16:creationId xmlns:a16="http://schemas.microsoft.com/office/drawing/2014/main" id="{A802BDB2-6E77-E744-A68C-5482F3B537E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Audio Content Features</a:t>
            </a:r>
            <a:endParaRPr dirty="0"/>
          </a:p>
        </p:txBody>
      </p:sp>
      <p:sp>
        <p:nvSpPr>
          <p:cNvPr id="322" name="Google Shape;322;p49"/>
          <p:cNvSpPr txBox="1">
            <a:spLocks noGrp="1"/>
          </p:cNvSpPr>
          <p:nvPr>
            <p:ph type="body" idx="1"/>
          </p:nvPr>
        </p:nvSpPr>
        <p:spPr>
          <a:xfrm>
            <a:off x="311700" y="1572200"/>
            <a:ext cx="4551000" cy="29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err="1"/>
              <a:t>Acousticness</a:t>
            </a:r>
            <a:r>
              <a:rPr lang="en" sz="1600" dirty="0"/>
              <a:t>    </a:t>
            </a:r>
            <a:endParaRPr sz="1600" dirty="0"/>
          </a:p>
          <a:p>
            <a:pPr marL="0" lvl="0" indent="0" algn="l" rtl="0">
              <a:spcBef>
                <a:spcPts val="1200"/>
              </a:spcBef>
              <a:spcAft>
                <a:spcPts val="0"/>
              </a:spcAft>
              <a:buNone/>
            </a:pPr>
            <a:r>
              <a:rPr lang="en" sz="1600" dirty="0"/>
              <a:t>Danceability </a:t>
            </a:r>
            <a:endParaRPr sz="1600" dirty="0"/>
          </a:p>
          <a:p>
            <a:pPr marL="0" lvl="0" indent="0" algn="l" rtl="0">
              <a:spcBef>
                <a:spcPts val="1200"/>
              </a:spcBef>
              <a:spcAft>
                <a:spcPts val="0"/>
              </a:spcAft>
              <a:buNone/>
            </a:pPr>
            <a:r>
              <a:rPr lang="en" sz="1600" dirty="0"/>
              <a:t>Energy </a:t>
            </a:r>
          </a:p>
          <a:p>
            <a:pPr marL="0" lvl="0" indent="0" algn="l" rtl="0">
              <a:spcBef>
                <a:spcPts val="1200"/>
              </a:spcBef>
              <a:spcAft>
                <a:spcPts val="0"/>
              </a:spcAft>
              <a:buNone/>
            </a:pPr>
            <a:r>
              <a:rPr lang="en" sz="1600" dirty="0" err="1"/>
              <a:t>Instrumentalness</a:t>
            </a:r>
            <a:endParaRPr sz="1600" dirty="0"/>
          </a:p>
          <a:p>
            <a:pPr marL="0" lvl="0" indent="0" algn="l" rtl="0">
              <a:spcBef>
                <a:spcPts val="1200"/>
              </a:spcBef>
              <a:spcAft>
                <a:spcPts val="0"/>
              </a:spcAft>
              <a:buNone/>
            </a:pPr>
            <a:r>
              <a:rPr lang="en" sz="1600" dirty="0"/>
              <a:t>Liveness</a:t>
            </a:r>
            <a:endParaRPr sz="1600" dirty="0"/>
          </a:p>
          <a:p>
            <a:pPr marL="0" lvl="0" indent="0" algn="l" rtl="0">
              <a:spcBef>
                <a:spcPts val="1200"/>
              </a:spcBef>
              <a:spcAft>
                <a:spcPts val="0"/>
              </a:spcAft>
              <a:buNone/>
            </a:pPr>
            <a:r>
              <a:rPr lang="en" sz="1600" dirty="0" err="1"/>
              <a:t>Speechiness</a:t>
            </a:r>
            <a:r>
              <a:rPr lang="en" sz="1600" dirty="0"/>
              <a:t> </a:t>
            </a:r>
            <a:endParaRPr sz="1600" dirty="0"/>
          </a:p>
          <a:p>
            <a:pPr marL="0" lvl="0" indent="0" algn="l" rtl="0">
              <a:spcBef>
                <a:spcPts val="1200"/>
              </a:spcBef>
              <a:spcAft>
                <a:spcPts val="1200"/>
              </a:spcAft>
              <a:buNone/>
            </a:pPr>
            <a:r>
              <a:rPr lang="en" sz="1600" dirty="0"/>
              <a:t>Valence </a:t>
            </a:r>
            <a:endParaRPr sz="1600" dirty="0"/>
          </a:p>
        </p:txBody>
      </p:sp>
      <p:sp>
        <p:nvSpPr>
          <p:cNvPr id="323" name="Google Shape;323;p49"/>
          <p:cNvSpPr txBox="1">
            <a:spLocks noGrp="1"/>
          </p:cNvSpPr>
          <p:nvPr>
            <p:ph type="title"/>
          </p:nvPr>
        </p:nvSpPr>
        <p:spPr>
          <a:xfrm>
            <a:off x="311700" y="1093925"/>
            <a:ext cx="3855000" cy="572700"/>
          </a:xfrm>
          <a:prstGeom prst="rect">
            <a:avLst/>
          </a:prstGeom>
        </p:spPr>
        <p:txBody>
          <a:bodyPr spcFirstLastPara="1" wrap="square" lIns="91425" tIns="91425" rIns="91425" bIns="91425" anchor="t" anchorCtr="0">
            <a:normAutofit/>
          </a:bodyPr>
          <a:lstStyle/>
          <a:p>
            <a:pPr lvl="0">
              <a:buSzPts val="990"/>
            </a:pPr>
            <a:r>
              <a:rPr lang="en" sz="1820" u="sng" dirty="0"/>
              <a:t>Subjective </a:t>
            </a:r>
            <a:r>
              <a:rPr lang="en-US" sz="1820" u="sng" dirty="0"/>
              <a:t>(0 – 1)</a:t>
            </a:r>
            <a:endParaRPr sz="1820" u="sng" dirty="0"/>
          </a:p>
        </p:txBody>
      </p:sp>
      <p:pic>
        <p:nvPicPr>
          <p:cNvPr id="6" name="Picture 5" descr="Shape&#10;&#10;Description automatically generated with medium confidence">
            <a:extLst>
              <a:ext uri="{FF2B5EF4-FFF2-40B4-BE49-F238E27FC236}">
                <a16:creationId xmlns:a16="http://schemas.microsoft.com/office/drawing/2014/main" id="{A918BB27-17F7-134D-A009-6C9BB4C03AC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subTitle" idx="1"/>
          </p:nvPr>
        </p:nvSpPr>
        <p:spPr>
          <a:xfrm>
            <a:off x="76200" y="69075"/>
            <a:ext cx="3341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 Garrecht Metzger</a:t>
            </a:r>
            <a:endParaRPr/>
          </a:p>
        </p:txBody>
      </p:sp>
      <p:pic>
        <p:nvPicPr>
          <p:cNvPr id="100" name="Google Shape;100;p18"/>
          <p:cNvPicPr preferRelativeResize="0"/>
          <p:nvPr/>
        </p:nvPicPr>
        <p:blipFill rotWithShape="1">
          <a:blip r:embed="rId3">
            <a:alphaModFix/>
          </a:blip>
          <a:srcRect l="14313" r="15104"/>
          <a:stretch/>
        </p:blipFill>
        <p:spPr>
          <a:xfrm>
            <a:off x="154050" y="1014625"/>
            <a:ext cx="1991475" cy="2116055"/>
          </a:xfrm>
          <a:prstGeom prst="rect">
            <a:avLst/>
          </a:prstGeom>
          <a:noFill/>
          <a:ln>
            <a:noFill/>
          </a:ln>
        </p:spPr>
      </p:pic>
      <p:pic>
        <p:nvPicPr>
          <p:cNvPr id="101" name="Google Shape;101;p18"/>
          <p:cNvPicPr preferRelativeResize="0"/>
          <p:nvPr/>
        </p:nvPicPr>
        <p:blipFill rotWithShape="1">
          <a:blip r:embed="rId4">
            <a:alphaModFix/>
          </a:blip>
          <a:srcRect l="7114"/>
          <a:stretch/>
        </p:blipFill>
        <p:spPr>
          <a:xfrm>
            <a:off x="2145525" y="1014613"/>
            <a:ext cx="1991478" cy="2858728"/>
          </a:xfrm>
          <a:prstGeom prst="rect">
            <a:avLst/>
          </a:prstGeom>
          <a:noFill/>
          <a:ln>
            <a:noFill/>
          </a:ln>
        </p:spPr>
      </p:pic>
      <p:pic>
        <p:nvPicPr>
          <p:cNvPr id="102" name="Google Shape;102;p18"/>
          <p:cNvPicPr preferRelativeResize="0"/>
          <p:nvPr/>
        </p:nvPicPr>
        <p:blipFill rotWithShape="1">
          <a:blip r:embed="rId5">
            <a:alphaModFix/>
          </a:blip>
          <a:srcRect l="52243" t="22186" r="8249" b="24443"/>
          <a:stretch/>
        </p:blipFill>
        <p:spPr>
          <a:xfrm>
            <a:off x="4136999" y="1014625"/>
            <a:ext cx="2116251" cy="2858724"/>
          </a:xfrm>
          <a:prstGeom prst="rect">
            <a:avLst/>
          </a:prstGeom>
          <a:noFill/>
          <a:ln>
            <a:noFill/>
          </a:ln>
        </p:spPr>
      </p:pic>
      <p:sp>
        <p:nvSpPr>
          <p:cNvPr id="105" name="Google Shape;105;p18"/>
          <p:cNvSpPr txBox="1">
            <a:spLocks noGrp="1"/>
          </p:cNvSpPr>
          <p:nvPr>
            <p:ph type="body" idx="4294967295"/>
          </p:nvPr>
        </p:nvSpPr>
        <p:spPr>
          <a:xfrm>
            <a:off x="-135687" y="614713"/>
            <a:ext cx="22812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dirty="0"/>
              <a:t>PhD Geochemist</a:t>
            </a:r>
            <a:endParaRPr dirty="0"/>
          </a:p>
        </p:txBody>
      </p:sp>
      <p:sp>
        <p:nvSpPr>
          <p:cNvPr id="106" name="Google Shape;106;p18"/>
          <p:cNvSpPr txBox="1">
            <a:spLocks noGrp="1"/>
          </p:cNvSpPr>
          <p:nvPr>
            <p:ph type="body" idx="4294967295"/>
          </p:nvPr>
        </p:nvSpPr>
        <p:spPr>
          <a:xfrm>
            <a:off x="1764513" y="614725"/>
            <a:ext cx="15129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a:t>Farmer</a:t>
            </a:r>
            <a:endParaRPr/>
          </a:p>
        </p:txBody>
      </p:sp>
      <p:sp>
        <p:nvSpPr>
          <p:cNvPr id="107" name="Google Shape;107;p18"/>
          <p:cNvSpPr txBox="1">
            <a:spLocks noGrp="1"/>
          </p:cNvSpPr>
          <p:nvPr>
            <p:ph type="body" idx="4294967295"/>
          </p:nvPr>
        </p:nvSpPr>
        <p:spPr>
          <a:xfrm>
            <a:off x="3856188" y="614725"/>
            <a:ext cx="15129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a:t>Musician</a:t>
            </a:r>
            <a:endParaRPr/>
          </a:p>
        </p:txBody>
      </p:sp>
      <p:pic>
        <p:nvPicPr>
          <p:cNvPr id="18" name="Picture 17" descr="Text&#10;&#10;Description automatically generated">
            <a:extLst>
              <a:ext uri="{FF2B5EF4-FFF2-40B4-BE49-F238E27FC236}">
                <a16:creationId xmlns:a16="http://schemas.microsoft.com/office/drawing/2014/main" id="{B7729D75-939B-B841-90BD-5AAB8402F478}"/>
              </a:ext>
            </a:extLst>
          </p:cNvPr>
          <p:cNvPicPr>
            <a:picLocks noChangeAspect="1"/>
          </p:cNvPicPr>
          <p:nvPr/>
        </p:nvPicPr>
        <p:blipFill rotWithShape="1">
          <a:blip r:embed="rId6"/>
          <a:srcRect l="12119" t="7178" r="12066" b="8505"/>
          <a:stretch/>
        </p:blipFill>
        <p:spPr>
          <a:xfrm>
            <a:off x="2145513" y="3873341"/>
            <a:ext cx="1248401" cy="858566"/>
          </a:xfrm>
          <a:prstGeom prst="rect">
            <a:avLst/>
          </a:prstGeom>
        </p:spPr>
      </p:pic>
      <p:sp>
        <p:nvSpPr>
          <p:cNvPr id="22" name="Google Shape;116;p19">
            <a:extLst>
              <a:ext uri="{FF2B5EF4-FFF2-40B4-BE49-F238E27FC236}">
                <a16:creationId xmlns:a16="http://schemas.microsoft.com/office/drawing/2014/main" id="{CE91D805-F115-7E49-BCA7-3E087B37756C}"/>
              </a:ext>
            </a:extLst>
          </p:cNvPr>
          <p:cNvSpPr/>
          <p:nvPr/>
        </p:nvSpPr>
        <p:spPr>
          <a:xfrm>
            <a:off x="153949" y="3131921"/>
            <a:ext cx="1991461" cy="303108"/>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117;p19">
            <a:extLst>
              <a:ext uri="{FF2B5EF4-FFF2-40B4-BE49-F238E27FC236}">
                <a16:creationId xmlns:a16="http://schemas.microsoft.com/office/drawing/2014/main" id="{3124B5EA-9DB6-FF41-B893-E86A1E20BE09}"/>
              </a:ext>
            </a:extLst>
          </p:cNvPr>
          <p:cNvPicPr preferRelativeResize="0"/>
          <p:nvPr/>
        </p:nvPicPr>
        <p:blipFill>
          <a:blip r:embed="rId7">
            <a:alphaModFix/>
          </a:blip>
          <a:stretch>
            <a:fillRect/>
          </a:stretch>
        </p:blipFill>
        <p:spPr>
          <a:xfrm>
            <a:off x="154049" y="3131998"/>
            <a:ext cx="1991463" cy="303107"/>
          </a:xfrm>
          <a:prstGeom prst="rect">
            <a:avLst/>
          </a:prstGeom>
          <a:noFill/>
          <a:ln>
            <a:noFill/>
          </a:ln>
        </p:spPr>
      </p:pic>
      <p:pic>
        <p:nvPicPr>
          <p:cNvPr id="24" name="Picture 23" descr="Text&#10;&#10;Description automatically generated">
            <a:extLst>
              <a:ext uri="{FF2B5EF4-FFF2-40B4-BE49-F238E27FC236}">
                <a16:creationId xmlns:a16="http://schemas.microsoft.com/office/drawing/2014/main" id="{489F3187-3A3B-E04A-A2D7-452B69224CA7}"/>
              </a:ext>
            </a:extLst>
          </p:cNvPr>
          <p:cNvPicPr>
            <a:picLocks noChangeAspect="1"/>
          </p:cNvPicPr>
          <p:nvPr/>
        </p:nvPicPr>
        <p:blipFill rotWithShape="1">
          <a:blip r:embed="rId8"/>
          <a:srcRect t="16542" b="33104"/>
          <a:stretch/>
        </p:blipFill>
        <p:spPr>
          <a:xfrm>
            <a:off x="4136999" y="3873342"/>
            <a:ext cx="1544320" cy="77762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4EE8553C-2BBE-F143-B770-C881667486FB}"/>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Audio Content Features</a:t>
            </a:r>
            <a:endParaRPr dirty="0"/>
          </a:p>
        </p:txBody>
      </p:sp>
      <p:sp>
        <p:nvSpPr>
          <p:cNvPr id="331" name="Google Shape;331;p50"/>
          <p:cNvSpPr txBox="1">
            <a:spLocks noGrp="1"/>
          </p:cNvSpPr>
          <p:nvPr>
            <p:ph type="title"/>
          </p:nvPr>
        </p:nvSpPr>
        <p:spPr>
          <a:xfrm>
            <a:off x="4977300" y="1093925"/>
            <a:ext cx="3855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u="sng" dirty="0"/>
              <a:t>Objective</a:t>
            </a:r>
            <a:endParaRPr sz="1820" u="sng" dirty="0"/>
          </a:p>
        </p:txBody>
      </p:sp>
      <p:sp>
        <p:nvSpPr>
          <p:cNvPr id="12" name="Google Shape;323;p49">
            <a:extLst>
              <a:ext uri="{FF2B5EF4-FFF2-40B4-BE49-F238E27FC236}">
                <a16:creationId xmlns:a16="http://schemas.microsoft.com/office/drawing/2014/main" id="{0422BFFE-4CBB-2D47-9AF9-72A79EE1CC0A}"/>
              </a:ext>
            </a:extLst>
          </p:cNvPr>
          <p:cNvSpPr txBox="1">
            <a:spLocks/>
          </p:cNvSpPr>
          <p:nvPr/>
        </p:nvSpPr>
        <p:spPr>
          <a:xfrm>
            <a:off x="311700" y="1093925"/>
            <a:ext cx="3855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1820" u="sng" dirty="0"/>
              <a:t>Subjective (0 – 1)</a:t>
            </a:r>
          </a:p>
        </p:txBody>
      </p:sp>
      <p:pic>
        <p:nvPicPr>
          <p:cNvPr id="7" name="Picture 6" descr="Shape&#10;&#10;Description automatically generated with medium confidence">
            <a:extLst>
              <a:ext uri="{FF2B5EF4-FFF2-40B4-BE49-F238E27FC236}">
                <a16:creationId xmlns:a16="http://schemas.microsoft.com/office/drawing/2014/main" id="{DCC002B7-A7D1-6847-A735-3A95AE1EE5B4}"/>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10" name="Google Shape;322;p49">
            <a:extLst>
              <a:ext uri="{FF2B5EF4-FFF2-40B4-BE49-F238E27FC236}">
                <a16:creationId xmlns:a16="http://schemas.microsoft.com/office/drawing/2014/main" id="{9A55E46F-9565-644E-9169-11AE1F6BEE7B}"/>
              </a:ext>
            </a:extLst>
          </p:cNvPr>
          <p:cNvSpPr txBox="1">
            <a:spLocks/>
          </p:cNvSpPr>
          <p:nvPr/>
        </p:nvSpPr>
        <p:spPr>
          <a:xfrm>
            <a:off x="311700" y="1572200"/>
            <a:ext cx="4551000" cy="299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Font typeface="Arial"/>
              <a:buNone/>
            </a:pPr>
            <a:r>
              <a:rPr lang="en-US" sz="1600"/>
              <a:t>Acousticness    </a:t>
            </a:r>
          </a:p>
          <a:p>
            <a:pPr marL="0" indent="0">
              <a:spcBef>
                <a:spcPts val="1200"/>
              </a:spcBef>
              <a:buFont typeface="Arial"/>
              <a:buNone/>
            </a:pPr>
            <a:r>
              <a:rPr lang="en-US" sz="1600"/>
              <a:t>Danceability </a:t>
            </a:r>
          </a:p>
          <a:p>
            <a:pPr marL="0" indent="0">
              <a:spcBef>
                <a:spcPts val="1200"/>
              </a:spcBef>
              <a:buFont typeface="Arial"/>
              <a:buNone/>
            </a:pPr>
            <a:r>
              <a:rPr lang="en-US" sz="1600"/>
              <a:t>Energy </a:t>
            </a:r>
          </a:p>
          <a:p>
            <a:pPr marL="0" indent="0">
              <a:spcBef>
                <a:spcPts val="1200"/>
              </a:spcBef>
              <a:buFont typeface="Arial"/>
              <a:buNone/>
            </a:pPr>
            <a:r>
              <a:rPr lang="en-US" sz="1600"/>
              <a:t>Instrumentalness</a:t>
            </a:r>
          </a:p>
          <a:p>
            <a:pPr marL="0" indent="0">
              <a:spcBef>
                <a:spcPts val="1200"/>
              </a:spcBef>
              <a:buFont typeface="Arial"/>
              <a:buNone/>
            </a:pPr>
            <a:r>
              <a:rPr lang="en-US" sz="1600"/>
              <a:t>Liveness</a:t>
            </a:r>
          </a:p>
          <a:p>
            <a:pPr marL="0" indent="0">
              <a:spcBef>
                <a:spcPts val="1200"/>
              </a:spcBef>
              <a:buFont typeface="Arial"/>
              <a:buNone/>
            </a:pPr>
            <a:r>
              <a:rPr lang="en-US" sz="1600"/>
              <a:t>Speechiness </a:t>
            </a:r>
          </a:p>
          <a:p>
            <a:pPr marL="0" indent="0">
              <a:spcBef>
                <a:spcPts val="1200"/>
              </a:spcBef>
              <a:spcAft>
                <a:spcPts val="1200"/>
              </a:spcAft>
              <a:buFont typeface="Arial"/>
              <a:buNone/>
            </a:pPr>
            <a:r>
              <a:rPr lang="en-US" sz="1600"/>
              <a:t>Valence </a:t>
            </a:r>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Audio Content Features</a:t>
            </a:r>
            <a:endParaRPr dirty="0"/>
          </a:p>
        </p:txBody>
      </p:sp>
      <p:sp>
        <p:nvSpPr>
          <p:cNvPr id="338" name="Google Shape;338;p51"/>
          <p:cNvSpPr txBox="1">
            <a:spLocks noGrp="1"/>
          </p:cNvSpPr>
          <p:nvPr>
            <p:ph type="body" idx="1"/>
          </p:nvPr>
        </p:nvSpPr>
        <p:spPr>
          <a:xfrm>
            <a:off x="4981300" y="1532050"/>
            <a:ext cx="2922900" cy="29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Duration (range, milliseconds)</a:t>
            </a:r>
            <a:endParaRPr sz="1600" dirty="0"/>
          </a:p>
          <a:p>
            <a:pPr marL="0" lvl="0" indent="0" algn="l" rtl="0">
              <a:spcBef>
                <a:spcPts val="1200"/>
              </a:spcBef>
              <a:spcAft>
                <a:spcPts val="0"/>
              </a:spcAft>
              <a:buNone/>
            </a:pPr>
            <a:r>
              <a:rPr lang="en" sz="1600" dirty="0"/>
              <a:t>Key (Western, 12)</a:t>
            </a:r>
            <a:endParaRPr sz="1600" dirty="0"/>
          </a:p>
          <a:p>
            <a:pPr marL="0" lvl="0" indent="0" algn="l" rtl="0">
              <a:spcBef>
                <a:spcPts val="1200"/>
              </a:spcBef>
              <a:spcAft>
                <a:spcPts val="0"/>
              </a:spcAft>
              <a:buNone/>
            </a:pPr>
            <a:r>
              <a:rPr lang="en" sz="1600" dirty="0"/>
              <a:t>Loudness (~ -60 to 0, dB)</a:t>
            </a:r>
            <a:endParaRPr sz="1600" dirty="0"/>
          </a:p>
          <a:p>
            <a:pPr marL="0" lvl="0" indent="0" algn="l" rtl="0">
              <a:spcBef>
                <a:spcPts val="1200"/>
              </a:spcBef>
              <a:spcAft>
                <a:spcPts val="0"/>
              </a:spcAft>
              <a:buNone/>
            </a:pPr>
            <a:r>
              <a:rPr lang="en" sz="1600" dirty="0"/>
              <a:t>Mode (0=minor, 1=major)</a:t>
            </a:r>
            <a:endParaRPr sz="1600" dirty="0"/>
          </a:p>
          <a:p>
            <a:pPr marL="0" lvl="0" indent="0" algn="l" rtl="0">
              <a:spcBef>
                <a:spcPts val="1200"/>
              </a:spcBef>
              <a:spcAft>
                <a:spcPts val="0"/>
              </a:spcAft>
              <a:buNone/>
            </a:pPr>
            <a:r>
              <a:rPr lang="en" sz="1600" dirty="0"/>
              <a:t>Popularity (0-100)</a:t>
            </a:r>
            <a:endParaRPr sz="1600" dirty="0"/>
          </a:p>
          <a:p>
            <a:pPr marL="0" lvl="0" indent="0" algn="l" rtl="0">
              <a:spcBef>
                <a:spcPts val="1200"/>
              </a:spcBef>
              <a:spcAft>
                <a:spcPts val="0"/>
              </a:spcAft>
              <a:buNone/>
            </a:pPr>
            <a:r>
              <a:rPr lang="en" sz="1600" dirty="0"/>
              <a:t>Tempo (0 - ~300)</a:t>
            </a:r>
            <a:endParaRPr sz="1600" dirty="0"/>
          </a:p>
          <a:p>
            <a:pPr marL="0" lvl="0" indent="0" algn="l" rtl="0">
              <a:spcBef>
                <a:spcPts val="1200"/>
              </a:spcBef>
              <a:spcAft>
                <a:spcPts val="1200"/>
              </a:spcAft>
              <a:buNone/>
            </a:pPr>
            <a:r>
              <a:rPr lang="en" sz="1600" dirty="0"/>
              <a:t>Time Signature</a:t>
            </a:r>
            <a:endParaRPr sz="1600" dirty="0"/>
          </a:p>
        </p:txBody>
      </p:sp>
      <p:sp>
        <p:nvSpPr>
          <p:cNvPr id="339" name="Google Shape;339;p51"/>
          <p:cNvSpPr txBox="1">
            <a:spLocks noGrp="1"/>
          </p:cNvSpPr>
          <p:nvPr>
            <p:ph type="title"/>
          </p:nvPr>
        </p:nvSpPr>
        <p:spPr>
          <a:xfrm>
            <a:off x="311700" y="1093925"/>
            <a:ext cx="3855000" cy="572700"/>
          </a:xfrm>
          <a:prstGeom prst="rect">
            <a:avLst/>
          </a:prstGeom>
        </p:spPr>
        <p:txBody>
          <a:bodyPr spcFirstLastPara="1" wrap="square" lIns="91425" tIns="91425" rIns="91425" bIns="91425" anchor="t" anchorCtr="0">
            <a:normAutofit/>
          </a:bodyPr>
          <a:lstStyle/>
          <a:p>
            <a:pPr lvl="0">
              <a:buSzPts val="990"/>
            </a:pPr>
            <a:r>
              <a:rPr lang="en" sz="1820" u="sng" dirty="0"/>
              <a:t>Subjective </a:t>
            </a:r>
            <a:r>
              <a:rPr lang="en-US" sz="1820" u="sng" dirty="0"/>
              <a:t>(0 – 1)</a:t>
            </a:r>
            <a:endParaRPr sz="1820" u="sng" dirty="0"/>
          </a:p>
        </p:txBody>
      </p:sp>
      <p:sp>
        <p:nvSpPr>
          <p:cNvPr id="340" name="Google Shape;340;p51"/>
          <p:cNvSpPr txBox="1">
            <a:spLocks noGrp="1"/>
          </p:cNvSpPr>
          <p:nvPr>
            <p:ph type="title"/>
          </p:nvPr>
        </p:nvSpPr>
        <p:spPr>
          <a:xfrm>
            <a:off x="4977300" y="1093925"/>
            <a:ext cx="3855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u="sng" dirty="0"/>
              <a:t>Objective</a:t>
            </a:r>
            <a:endParaRPr sz="1820" u="sng" dirty="0"/>
          </a:p>
        </p:txBody>
      </p:sp>
      <p:pic>
        <p:nvPicPr>
          <p:cNvPr id="9" name="Picture 8" descr="Shape&#10;&#10;Description automatically generated with medium confidence">
            <a:extLst>
              <a:ext uri="{FF2B5EF4-FFF2-40B4-BE49-F238E27FC236}">
                <a16:creationId xmlns:a16="http://schemas.microsoft.com/office/drawing/2014/main" id="{10E37DA4-534B-DF4F-86BA-207E8217750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10" name="Google Shape;322;p49">
            <a:extLst>
              <a:ext uri="{FF2B5EF4-FFF2-40B4-BE49-F238E27FC236}">
                <a16:creationId xmlns:a16="http://schemas.microsoft.com/office/drawing/2014/main" id="{3483F118-3EE4-FC4D-9883-4832E6E26A2E}"/>
              </a:ext>
            </a:extLst>
          </p:cNvPr>
          <p:cNvSpPr txBox="1">
            <a:spLocks/>
          </p:cNvSpPr>
          <p:nvPr/>
        </p:nvSpPr>
        <p:spPr>
          <a:xfrm>
            <a:off x="311700" y="1572200"/>
            <a:ext cx="4551000" cy="299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buFont typeface="Arial"/>
              <a:buNone/>
            </a:pPr>
            <a:r>
              <a:rPr lang="en-US" sz="1600" dirty="0" err="1"/>
              <a:t>Acousticness</a:t>
            </a:r>
            <a:r>
              <a:rPr lang="en-US" sz="1600" dirty="0"/>
              <a:t>    </a:t>
            </a:r>
          </a:p>
          <a:p>
            <a:pPr marL="0" indent="0">
              <a:spcBef>
                <a:spcPts val="1200"/>
              </a:spcBef>
              <a:buFont typeface="Arial"/>
              <a:buNone/>
            </a:pPr>
            <a:r>
              <a:rPr lang="en-US" sz="1600" dirty="0"/>
              <a:t>Danceability </a:t>
            </a:r>
          </a:p>
          <a:p>
            <a:pPr marL="0" indent="0">
              <a:spcBef>
                <a:spcPts val="1200"/>
              </a:spcBef>
              <a:buFont typeface="Arial"/>
              <a:buNone/>
            </a:pPr>
            <a:r>
              <a:rPr lang="en-US" sz="1600" dirty="0"/>
              <a:t>Energy </a:t>
            </a:r>
          </a:p>
          <a:p>
            <a:pPr marL="0" indent="0">
              <a:spcBef>
                <a:spcPts val="1200"/>
              </a:spcBef>
              <a:buFont typeface="Arial"/>
              <a:buNone/>
            </a:pPr>
            <a:r>
              <a:rPr lang="en-US" sz="1600" dirty="0" err="1"/>
              <a:t>Instrumentalness</a:t>
            </a:r>
            <a:endParaRPr lang="en-US" sz="1600" dirty="0"/>
          </a:p>
          <a:p>
            <a:pPr marL="0" indent="0">
              <a:spcBef>
                <a:spcPts val="1200"/>
              </a:spcBef>
              <a:buFont typeface="Arial"/>
              <a:buNone/>
            </a:pPr>
            <a:r>
              <a:rPr lang="en-US" sz="1600" dirty="0"/>
              <a:t>Liveness</a:t>
            </a:r>
          </a:p>
          <a:p>
            <a:pPr marL="0" indent="0">
              <a:spcBef>
                <a:spcPts val="1200"/>
              </a:spcBef>
              <a:buFont typeface="Arial"/>
              <a:buNone/>
            </a:pPr>
            <a:r>
              <a:rPr lang="en-US" sz="1600" dirty="0" err="1"/>
              <a:t>Speechiness</a:t>
            </a:r>
            <a:r>
              <a:rPr lang="en-US" sz="1600" dirty="0"/>
              <a:t> </a:t>
            </a:r>
          </a:p>
          <a:p>
            <a:pPr marL="0" indent="0">
              <a:spcBef>
                <a:spcPts val="1200"/>
              </a:spcBef>
              <a:spcAft>
                <a:spcPts val="1200"/>
              </a:spcAft>
              <a:buFont typeface="Arial"/>
              <a:buNone/>
            </a:pPr>
            <a:r>
              <a:rPr lang="en-US" sz="1600" dirty="0"/>
              <a:t>Valence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pic>
        <p:nvPicPr>
          <p:cNvPr id="4" name="Picture 3" descr="Shape&#10;&#10;Description automatically generated with medium confidence">
            <a:extLst>
              <a:ext uri="{FF2B5EF4-FFF2-40B4-BE49-F238E27FC236}">
                <a16:creationId xmlns:a16="http://schemas.microsoft.com/office/drawing/2014/main" id="{FBD74150-6081-5649-9B29-32C9D9A7A26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366" name="Google Shape;366;p55"/>
          <p:cNvSpPr txBox="1">
            <a:spLocks noGrp="1"/>
          </p:cNvSpPr>
          <p:nvPr>
            <p:ph type="body" idx="1"/>
          </p:nvPr>
        </p:nvSpPr>
        <p:spPr>
          <a:xfrm>
            <a:off x="311700" y="1065013"/>
            <a:ext cx="8520600" cy="38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Rihanna: </a:t>
            </a:r>
            <a:r>
              <a:rPr lang="en" i="1" dirty="0"/>
              <a:t>We Found Love</a:t>
            </a:r>
            <a:endParaRPr i="1" dirty="0"/>
          </a:p>
          <a:p>
            <a:pPr marL="457200" lvl="0" indent="-317500" algn="l" rtl="0">
              <a:spcBef>
                <a:spcPts val="1200"/>
              </a:spcBef>
              <a:spcAft>
                <a:spcPts val="0"/>
              </a:spcAft>
              <a:buSzPts val="1400"/>
              <a:buChar char="●"/>
            </a:pPr>
            <a:r>
              <a:rPr lang="en" sz="1400" dirty="0"/>
              <a:t>Danceability: 0.74</a:t>
            </a:r>
            <a:endParaRPr sz="1400" dirty="0"/>
          </a:p>
          <a:p>
            <a:pPr marL="457200" lvl="0" indent="-317500" algn="l" rtl="0">
              <a:spcBef>
                <a:spcPts val="0"/>
              </a:spcBef>
              <a:spcAft>
                <a:spcPts val="0"/>
              </a:spcAft>
              <a:buSzPts val="1400"/>
              <a:buChar char="●"/>
            </a:pPr>
            <a:r>
              <a:rPr lang="en" sz="1400" dirty="0"/>
              <a:t>Energy: 0.77</a:t>
            </a:r>
            <a:endParaRPr sz="1400" dirty="0"/>
          </a:p>
          <a:p>
            <a:pPr marL="457200" lvl="0" indent="-317500" algn="l" rtl="0">
              <a:spcBef>
                <a:spcPts val="0"/>
              </a:spcBef>
              <a:spcAft>
                <a:spcPts val="0"/>
              </a:spcAft>
              <a:buSzPts val="1400"/>
              <a:buChar char="●"/>
            </a:pPr>
            <a:r>
              <a:rPr lang="en" sz="1400" dirty="0"/>
              <a:t>Tempo: 128</a:t>
            </a:r>
            <a:endParaRPr sz="1400" dirty="0"/>
          </a:p>
          <a:p>
            <a:pPr marL="0" lvl="0" indent="0" algn="l" rtl="0">
              <a:spcBef>
                <a:spcPts val="1200"/>
              </a:spcBef>
              <a:spcAft>
                <a:spcPts val="1200"/>
              </a:spcAft>
              <a:buNone/>
            </a:pPr>
            <a:endParaRPr sz="1400" dirty="0"/>
          </a:p>
        </p:txBody>
      </p:sp>
      <p:pic>
        <p:nvPicPr>
          <p:cNvPr id="367" name="Google Shape;367;p55"/>
          <p:cNvPicPr preferRelativeResize="0"/>
          <p:nvPr/>
        </p:nvPicPr>
        <p:blipFill>
          <a:blip r:embed="rId3">
            <a:alphaModFix/>
          </a:blip>
          <a:stretch>
            <a:fillRect/>
          </a:stretch>
        </p:blipFill>
        <p:spPr>
          <a:xfrm>
            <a:off x="3301900" y="521842"/>
            <a:ext cx="1851125" cy="1851125"/>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FFCA0765-1B37-EB40-8517-91A10B6858B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366" name="Google Shape;366;p55"/>
          <p:cNvSpPr txBox="1">
            <a:spLocks noGrp="1"/>
          </p:cNvSpPr>
          <p:nvPr>
            <p:ph type="body" idx="1"/>
          </p:nvPr>
        </p:nvSpPr>
        <p:spPr>
          <a:xfrm>
            <a:off x="311700" y="1065013"/>
            <a:ext cx="8520600" cy="38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Rihanna: </a:t>
            </a:r>
            <a:r>
              <a:rPr lang="en" i="1" dirty="0"/>
              <a:t>We Found Love</a:t>
            </a:r>
            <a:endParaRPr i="1" dirty="0"/>
          </a:p>
          <a:p>
            <a:pPr marL="457200" lvl="0" indent="-317500" algn="l" rtl="0">
              <a:spcBef>
                <a:spcPts val="1200"/>
              </a:spcBef>
              <a:spcAft>
                <a:spcPts val="0"/>
              </a:spcAft>
              <a:buSzPts val="1400"/>
              <a:buChar char="●"/>
            </a:pPr>
            <a:r>
              <a:rPr lang="en" sz="1400" dirty="0"/>
              <a:t>Danceability: 0.74</a:t>
            </a:r>
            <a:endParaRPr sz="1400" dirty="0"/>
          </a:p>
          <a:p>
            <a:pPr marL="457200" lvl="0" indent="-317500" algn="l" rtl="0">
              <a:spcBef>
                <a:spcPts val="0"/>
              </a:spcBef>
              <a:spcAft>
                <a:spcPts val="0"/>
              </a:spcAft>
              <a:buSzPts val="1400"/>
              <a:buChar char="●"/>
            </a:pPr>
            <a:r>
              <a:rPr lang="en" sz="1400" dirty="0"/>
              <a:t>Energy: 0.77</a:t>
            </a:r>
            <a:endParaRPr sz="1400" dirty="0"/>
          </a:p>
          <a:p>
            <a:pPr marL="457200" lvl="0" indent="-317500" algn="l" rtl="0">
              <a:spcBef>
                <a:spcPts val="0"/>
              </a:spcBef>
              <a:spcAft>
                <a:spcPts val="0"/>
              </a:spcAft>
              <a:buSzPts val="1400"/>
              <a:buChar char="●"/>
            </a:pPr>
            <a:r>
              <a:rPr lang="en" sz="1400" dirty="0"/>
              <a:t>Tempo: 128</a:t>
            </a:r>
            <a:endParaRPr sz="1400" dirty="0"/>
          </a:p>
          <a:p>
            <a:pPr marL="0" lvl="0" indent="0" algn="l" rtl="0">
              <a:spcBef>
                <a:spcPts val="1200"/>
              </a:spcBef>
              <a:spcAft>
                <a:spcPts val="0"/>
              </a:spcAft>
              <a:buNone/>
            </a:pPr>
            <a:r>
              <a:rPr lang="en" dirty="0"/>
              <a:t>Vince Guaraldi Trio: </a:t>
            </a:r>
            <a:r>
              <a:rPr lang="en" i="1" dirty="0" err="1"/>
              <a:t>Für</a:t>
            </a:r>
            <a:r>
              <a:rPr lang="en" i="1" dirty="0"/>
              <a:t> Elise</a:t>
            </a:r>
            <a:endParaRPr i="1" dirty="0"/>
          </a:p>
          <a:p>
            <a:pPr marL="457200" lvl="0" indent="-317500" algn="l" rtl="0">
              <a:spcBef>
                <a:spcPts val="1200"/>
              </a:spcBef>
              <a:spcAft>
                <a:spcPts val="0"/>
              </a:spcAft>
              <a:buSzPts val="1400"/>
              <a:buChar char="●"/>
            </a:pPr>
            <a:r>
              <a:rPr lang="en" sz="1400" dirty="0"/>
              <a:t>Danceability: 0.43</a:t>
            </a:r>
            <a:endParaRPr sz="1400" dirty="0"/>
          </a:p>
          <a:p>
            <a:pPr marL="457200" lvl="0" indent="-317500" algn="l" rtl="0">
              <a:spcBef>
                <a:spcPts val="0"/>
              </a:spcBef>
              <a:spcAft>
                <a:spcPts val="0"/>
              </a:spcAft>
              <a:buSzPts val="1400"/>
              <a:buChar char="●"/>
            </a:pPr>
            <a:r>
              <a:rPr lang="en" sz="1400" dirty="0"/>
              <a:t>Energy: 0.08</a:t>
            </a:r>
            <a:endParaRPr sz="1400" dirty="0"/>
          </a:p>
          <a:p>
            <a:pPr marL="457200" lvl="0" indent="-317500" algn="l" rtl="0">
              <a:spcBef>
                <a:spcPts val="0"/>
              </a:spcBef>
              <a:spcAft>
                <a:spcPts val="0"/>
              </a:spcAft>
              <a:buSzPts val="1400"/>
              <a:buChar char="●"/>
            </a:pPr>
            <a:r>
              <a:rPr lang="en" sz="1400" dirty="0"/>
              <a:t>Tempo: 130</a:t>
            </a: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pic>
        <p:nvPicPr>
          <p:cNvPr id="367" name="Google Shape;367;p55"/>
          <p:cNvPicPr preferRelativeResize="0"/>
          <p:nvPr/>
        </p:nvPicPr>
        <p:blipFill>
          <a:blip r:embed="rId3">
            <a:alphaModFix/>
          </a:blip>
          <a:stretch>
            <a:fillRect/>
          </a:stretch>
        </p:blipFill>
        <p:spPr>
          <a:xfrm>
            <a:off x="3301900" y="521842"/>
            <a:ext cx="1851125" cy="1851125"/>
          </a:xfrm>
          <a:prstGeom prst="rect">
            <a:avLst/>
          </a:prstGeom>
          <a:noFill/>
          <a:ln>
            <a:noFill/>
          </a:ln>
        </p:spPr>
      </p:pic>
      <p:pic>
        <p:nvPicPr>
          <p:cNvPr id="368" name="Google Shape;368;p55"/>
          <p:cNvPicPr preferRelativeResize="0"/>
          <p:nvPr/>
        </p:nvPicPr>
        <p:blipFill>
          <a:blip r:embed="rId4">
            <a:alphaModFix/>
          </a:blip>
          <a:stretch>
            <a:fillRect/>
          </a:stretch>
        </p:blipFill>
        <p:spPr>
          <a:xfrm>
            <a:off x="5220275" y="1634042"/>
            <a:ext cx="1774225" cy="1774225"/>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FFCA0765-1B37-EB40-8517-91A10B6858BF}"/>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659839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366" name="Google Shape;366;p55"/>
          <p:cNvSpPr txBox="1">
            <a:spLocks noGrp="1"/>
          </p:cNvSpPr>
          <p:nvPr>
            <p:ph type="body" idx="1"/>
          </p:nvPr>
        </p:nvSpPr>
        <p:spPr>
          <a:xfrm>
            <a:off x="311700" y="1065013"/>
            <a:ext cx="8520600" cy="38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Rihanna: </a:t>
            </a:r>
            <a:r>
              <a:rPr lang="en" i="1" dirty="0"/>
              <a:t>We Found Love</a:t>
            </a:r>
            <a:endParaRPr i="1" dirty="0"/>
          </a:p>
          <a:p>
            <a:pPr marL="457200" lvl="0" indent="-317500" algn="l" rtl="0">
              <a:spcBef>
                <a:spcPts val="1200"/>
              </a:spcBef>
              <a:spcAft>
                <a:spcPts val="0"/>
              </a:spcAft>
              <a:buSzPts val="1400"/>
              <a:buChar char="●"/>
            </a:pPr>
            <a:r>
              <a:rPr lang="en" sz="1400" dirty="0"/>
              <a:t>Danceability: 0.74</a:t>
            </a:r>
            <a:endParaRPr sz="1400" dirty="0"/>
          </a:p>
          <a:p>
            <a:pPr marL="457200" lvl="0" indent="-317500" algn="l" rtl="0">
              <a:spcBef>
                <a:spcPts val="0"/>
              </a:spcBef>
              <a:spcAft>
                <a:spcPts val="0"/>
              </a:spcAft>
              <a:buSzPts val="1400"/>
              <a:buChar char="●"/>
            </a:pPr>
            <a:r>
              <a:rPr lang="en" sz="1400" dirty="0"/>
              <a:t>Energy: 0.77</a:t>
            </a:r>
            <a:endParaRPr sz="1400" dirty="0"/>
          </a:p>
          <a:p>
            <a:pPr marL="457200" lvl="0" indent="-317500" algn="l" rtl="0">
              <a:spcBef>
                <a:spcPts val="0"/>
              </a:spcBef>
              <a:spcAft>
                <a:spcPts val="0"/>
              </a:spcAft>
              <a:buSzPts val="1400"/>
              <a:buChar char="●"/>
            </a:pPr>
            <a:r>
              <a:rPr lang="en" sz="1400" dirty="0"/>
              <a:t>Tempo: 128</a:t>
            </a:r>
            <a:endParaRPr sz="1400" dirty="0"/>
          </a:p>
          <a:p>
            <a:pPr marL="0" lvl="0" indent="0" algn="l" rtl="0">
              <a:spcBef>
                <a:spcPts val="1200"/>
              </a:spcBef>
              <a:spcAft>
                <a:spcPts val="0"/>
              </a:spcAft>
              <a:buNone/>
            </a:pPr>
            <a:r>
              <a:rPr lang="en" dirty="0"/>
              <a:t>Vince Guaraldi Trio: </a:t>
            </a:r>
            <a:r>
              <a:rPr lang="en" i="1" dirty="0" err="1"/>
              <a:t>Für</a:t>
            </a:r>
            <a:r>
              <a:rPr lang="en" i="1" dirty="0"/>
              <a:t> Elise</a:t>
            </a:r>
            <a:endParaRPr i="1" dirty="0"/>
          </a:p>
          <a:p>
            <a:pPr marL="457200" lvl="0" indent="-317500" algn="l" rtl="0">
              <a:spcBef>
                <a:spcPts val="1200"/>
              </a:spcBef>
              <a:spcAft>
                <a:spcPts val="0"/>
              </a:spcAft>
              <a:buSzPts val="1400"/>
              <a:buChar char="●"/>
            </a:pPr>
            <a:r>
              <a:rPr lang="en" sz="1400" dirty="0"/>
              <a:t>Danceability: 0.43</a:t>
            </a:r>
            <a:endParaRPr sz="1400" dirty="0"/>
          </a:p>
          <a:p>
            <a:pPr marL="457200" lvl="0" indent="-317500" algn="l" rtl="0">
              <a:spcBef>
                <a:spcPts val="0"/>
              </a:spcBef>
              <a:spcAft>
                <a:spcPts val="0"/>
              </a:spcAft>
              <a:buSzPts val="1400"/>
              <a:buChar char="●"/>
            </a:pPr>
            <a:r>
              <a:rPr lang="en" sz="1400" dirty="0"/>
              <a:t>Energy: 0.08</a:t>
            </a:r>
            <a:endParaRPr sz="1400" dirty="0"/>
          </a:p>
          <a:p>
            <a:pPr marL="457200" lvl="0" indent="-317500" algn="l" rtl="0">
              <a:spcBef>
                <a:spcPts val="0"/>
              </a:spcBef>
              <a:spcAft>
                <a:spcPts val="0"/>
              </a:spcAft>
              <a:buSzPts val="1400"/>
              <a:buChar char="●"/>
            </a:pPr>
            <a:r>
              <a:rPr lang="en" sz="1400" dirty="0"/>
              <a:t>Tempo: 130</a:t>
            </a:r>
            <a:endParaRPr sz="1400" dirty="0"/>
          </a:p>
          <a:p>
            <a:pPr marL="0" lvl="0" indent="0" algn="l" rtl="0">
              <a:spcBef>
                <a:spcPts val="1200"/>
              </a:spcBef>
              <a:spcAft>
                <a:spcPts val="0"/>
              </a:spcAft>
              <a:buNone/>
            </a:pPr>
            <a:r>
              <a:rPr lang="en" dirty="0"/>
              <a:t>REM: </a:t>
            </a:r>
            <a:r>
              <a:rPr lang="en" i="1" dirty="0"/>
              <a:t>Shiny Happy People</a:t>
            </a:r>
            <a:endParaRPr i="1" dirty="0"/>
          </a:p>
          <a:p>
            <a:pPr marL="457200" lvl="0" indent="-317500" algn="l" rtl="0">
              <a:spcBef>
                <a:spcPts val="1200"/>
              </a:spcBef>
              <a:spcAft>
                <a:spcPts val="0"/>
              </a:spcAft>
              <a:buSzPts val="1400"/>
              <a:buChar char="●"/>
            </a:pPr>
            <a:r>
              <a:rPr lang="en" sz="1400" dirty="0"/>
              <a:t>Danceability: 0.45</a:t>
            </a:r>
            <a:endParaRPr sz="1400" dirty="0"/>
          </a:p>
          <a:p>
            <a:pPr marL="457200" lvl="0" indent="-317500" algn="l" rtl="0">
              <a:spcBef>
                <a:spcPts val="0"/>
              </a:spcBef>
              <a:spcAft>
                <a:spcPts val="0"/>
              </a:spcAft>
              <a:buSzPts val="1400"/>
              <a:buChar char="●"/>
            </a:pPr>
            <a:r>
              <a:rPr lang="en" sz="1400" dirty="0"/>
              <a:t>Energy: 0.91</a:t>
            </a:r>
            <a:endParaRPr sz="1400" dirty="0"/>
          </a:p>
          <a:p>
            <a:pPr marL="457200" lvl="0" indent="-317500" algn="l" rtl="0">
              <a:spcBef>
                <a:spcPts val="0"/>
              </a:spcBef>
              <a:spcAft>
                <a:spcPts val="0"/>
              </a:spcAft>
              <a:buSzPts val="1400"/>
              <a:buChar char="●"/>
            </a:pPr>
            <a:r>
              <a:rPr lang="en" sz="1400" dirty="0"/>
              <a:t>Tempo: 125</a:t>
            </a: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pic>
        <p:nvPicPr>
          <p:cNvPr id="367" name="Google Shape;367;p55"/>
          <p:cNvPicPr preferRelativeResize="0"/>
          <p:nvPr/>
        </p:nvPicPr>
        <p:blipFill>
          <a:blip r:embed="rId3">
            <a:alphaModFix/>
          </a:blip>
          <a:stretch>
            <a:fillRect/>
          </a:stretch>
        </p:blipFill>
        <p:spPr>
          <a:xfrm>
            <a:off x="3301900" y="521842"/>
            <a:ext cx="1851125" cy="1851125"/>
          </a:xfrm>
          <a:prstGeom prst="rect">
            <a:avLst/>
          </a:prstGeom>
          <a:noFill/>
          <a:ln>
            <a:noFill/>
          </a:ln>
        </p:spPr>
      </p:pic>
      <p:pic>
        <p:nvPicPr>
          <p:cNvPr id="368" name="Google Shape;368;p55"/>
          <p:cNvPicPr preferRelativeResize="0"/>
          <p:nvPr/>
        </p:nvPicPr>
        <p:blipFill>
          <a:blip r:embed="rId4">
            <a:alphaModFix/>
          </a:blip>
          <a:stretch>
            <a:fillRect/>
          </a:stretch>
        </p:blipFill>
        <p:spPr>
          <a:xfrm>
            <a:off x="5220275" y="1634042"/>
            <a:ext cx="1774225" cy="1774225"/>
          </a:xfrm>
          <a:prstGeom prst="rect">
            <a:avLst/>
          </a:prstGeom>
          <a:noFill/>
          <a:ln>
            <a:noFill/>
          </a:ln>
        </p:spPr>
      </p:pic>
      <p:pic>
        <p:nvPicPr>
          <p:cNvPr id="369" name="Google Shape;369;p55"/>
          <p:cNvPicPr preferRelativeResize="0"/>
          <p:nvPr/>
        </p:nvPicPr>
        <p:blipFill>
          <a:blip r:embed="rId5">
            <a:alphaModFix/>
          </a:blip>
          <a:stretch>
            <a:fillRect/>
          </a:stretch>
        </p:blipFill>
        <p:spPr>
          <a:xfrm>
            <a:off x="7072175" y="2736767"/>
            <a:ext cx="1851125" cy="1851125"/>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FFCA0765-1B37-EB40-8517-91A10B6858BF}"/>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77944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366" name="Google Shape;366;p55"/>
          <p:cNvSpPr txBox="1">
            <a:spLocks noGrp="1"/>
          </p:cNvSpPr>
          <p:nvPr>
            <p:ph type="body" idx="1"/>
          </p:nvPr>
        </p:nvSpPr>
        <p:spPr>
          <a:xfrm>
            <a:off x="311700" y="1065013"/>
            <a:ext cx="8520600" cy="38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Rihanna: </a:t>
            </a:r>
            <a:r>
              <a:rPr lang="en" i="1" dirty="0"/>
              <a:t>We Found Love</a:t>
            </a:r>
            <a:endParaRPr i="1" dirty="0"/>
          </a:p>
          <a:p>
            <a:pPr marL="457200" lvl="0" indent="-317500" algn="l" rtl="0">
              <a:spcBef>
                <a:spcPts val="1200"/>
              </a:spcBef>
              <a:spcAft>
                <a:spcPts val="0"/>
              </a:spcAft>
              <a:buSzPts val="1400"/>
              <a:buChar char="●"/>
            </a:pPr>
            <a:r>
              <a:rPr lang="en" sz="1400" dirty="0"/>
              <a:t>Danceability: 0.74</a:t>
            </a:r>
            <a:endParaRPr sz="1400" dirty="0"/>
          </a:p>
          <a:p>
            <a:pPr marL="457200" lvl="0" indent="-317500" algn="l" rtl="0">
              <a:spcBef>
                <a:spcPts val="0"/>
              </a:spcBef>
              <a:spcAft>
                <a:spcPts val="0"/>
              </a:spcAft>
              <a:buSzPts val="1400"/>
              <a:buChar char="●"/>
            </a:pPr>
            <a:r>
              <a:rPr lang="en" sz="1400" dirty="0"/>
              <a:t>Energy: 0.77</a:t>
            </a:r>
            <a:endParaRPr sz="1400" dirty="0"/>
          </a:p>
          <a:p>
            <a:pPr marL="457200" lvl="0" indent="-317500" algn="l" rtl="0">
              <a:spcBef>
                <a:spcPts val="0"/>
              </a:spcBef>
              <a:spcAft>
                <a:spcPts val="0"/>
              </a:spcAft>
              <a:buSzPts val="1400"/>
              <a:buChar char="●"/>
            </a:pPr>
            <a:r>
              <a:rPr lang="en" sz="1400" dirty="0"/>
              <a:t>Tempo: 128</a:t>
            </a:r>
            <a:endParaRPr sz="1400" dirty="0"/>
          </a:p>
          <a:p>
            <a:pPr marL="0" lvl="0" indent="0" algn="l" rtl="0">
              <a:spcBef>
                <a:spcPts val="1200"/>
              </a:spcBef>
              <a:spcAft>
                <a:spcPts val="0"/>
              </a:spcAft>
              <a:buNone/>
            </a:pPr>
            <a:r>
              <a:rPr lang="en" dirty="0"/>
              <a:t>Vince Guaraldi Trio: </a:t>
            </a:r>
            <a:r>
              <a:rPr lang="en" i="1" dirty="0" err="1"/>
              <a:t>Für</a:t>
            </a:r>
            <a:r>
              <a:rPr lang="en" i="1" dirty="0"/>
              <a:t> Elise</a:t>
            </a:r>
            <a:endParaRPr i="1" dirty="0"/>
          </a:p>
          <a:p>
            <a:pPr marL="457200" lvl="0" indent="-317500" algn="l" rtl="0">
              <a:spcBef>
                <a:spcPts val="1200"/>
              </a:spcBef>
              <a:spcAft>
                <a:spcPts val="0"/>
              </a:spcAft>
              <a:buSzPts val="1400"/>
              <a:buChar char="●"/>
            </a:pPr>
            <a:r>
              <a:rPr lang="en" sz="1400" dirty="0"/>
              <a:t>Danceability: 0.43</a:t>
            </a:r>
            <a:endParaRPr sz="1400" dirty="0"/>
          </a:p>
          <a:p>
            <a:pPr marL="457200" lvl="0" indent="-317500" algn="l" rtl="0">
              <a:spcBef>
                <a:spcPts val="0"/>
              </a:spcBef>
              <a:spcAft>
                <a:spcPts val="0"/>
              </a:spcAft>
              <a:buSzPts val="1400"/>
              <a:buChar char="●"/>
            </a:pPr>
            <a:r>
              <a:rPr lang="en" sz="1400" dirty="0"/>
              <a:t>Energy: 0.08</a:t>
            </a:r>
            <a:endParaRPr sz="1400" dirty="0"/>
          </a:p>
          <a:p>
            <a:pPr marL="457200" lvl="0" indent="-317500" algn="l" rtl="0">
              <a:spcBef>
                <a:spcPts val="0"/>
              </a:spcBef>
              <a:spcAft>
                <a:spcPts val="0"/>
              </a:spcAft>
              <a:buSzPts val="1400"/>
              <a:buChar char="●"/>
            </a:pPr>
            <a:r>
              <a:rPr lang="en" sz="1400" dirty="0"/>
              <a:t>Tempo: 130</a:t>
            </a:r>
            <a:endParaRPr sz="1400" dirty="0"/>
          </a:p>
          <a:p>
            <a:pPr marL="0" lvl="0" indent="0" algn="l" rtl="0">
              <a:spcBef>
                <a:spcPts val="1200"/>
              </a:spcBef>
              <a:spcAft>
                <a:spcPts val="0"/>
              </a:spcAft>
              <a:buNone/>
            </a:pPr>
            <a:r>
              <a:rPr lang="en" dirty="0"/>
              <a:t>REM: </a:t>
            </a:r>
            <a:r>
              <a:rPr lang="en" i="1" dirty="0"/>
              <a:t>Shiny Happy People</a:t>
            </a:r>
            <a:endParaRPr i="1" dirty="0"/>
          </a:p>
          <a:p>
            <a:pPr marL="457200" lvl="0" indent="-317500" algn="l" rtl="0">
              <a:spcBef>
                <a:spcPts val="1200"/>
              </a:spcBef>
              <a:spcAft>
                <a:spcPts val="0"/>
              </a:spcAft>
              <a:buSzPts val="1400"/>
              <a:buChar char="●"/>
            </a:pPr>
            <a:r>
              <a:rPr lang="en" sz="1400" dirty="0"/>
              <a:t>Danceability: 0.45</a:t>
            </a:r>
            <a:endParaRPr sz="1400" dirty="0"/>
          </a:p>
          <a:p>
            <a:pPr marL="457200" lvl="0" indent="-317500" algn="l" rtl="0">
              <a:spcBef>
                <a:spcPts val="0"/>
              </a:spcBef>
              <a:spcAft>
                <a:spcPts val="0"/>
              </a:spcAft>
              <a:buSzPts val="1400"/>
              <a:buChar char="●"/>
            </a:pPr>
            <a:r>
              <a:rPr lang="en" sz="1400" dirty="0"/>
              <a:t>Energy: 0.91</a:t>
            </a:r>
            <a:endParaRPr sz="1400" dirty="0"/>
          </a:p>
          <a:p>
            <a:pPr marL="457200" lvl="0" indent="-317500" algn="l" rtl="0">
              <a:spcBef>
                <a:spcPts val="0"/>
              </a:spcBef>
              <a:spcAft>
                <a:spcPts val="0"/>
              </a:spcAft>
              <a:buSzPts val="1400"/>
              <a:buChar char="●"/>
            </a:pPr>
            <a:r>
              <a:rPr lang="en" sz="1400" dirty="0"/>
              <a:t>Tempo: 125</a:t>
            </a: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pic>
        <p:nvPicPr>
          <p:cNvPr id="367" name="Google Shape;367;p55"/>
          <p:cNvPicPr preferRelativeResize="0"/>
          <p:nvPr/>
        </p:nvPicPr>
        <p:blipFill>
          <a:blip r:embed="rId3">
            <a:alphaModFix/>
          </a:blip>
          <a:stretch>
            <a:fillRect/>
          </a:stretch>
        </p:blipFill>
        <p:spPr>
          <a:xfrm>
            <a:off x="3301900" y="521842"/>
            <a:ext cx="1851125" cy="1851125"/>
          </a:xfrm>
          <a:prstGeom prst="rect">
            <a:avLst/>
          </a:prstGeom>
          <a:noFill/>
          <a:ln>
            <a:noFill/>
          </a:ln>
        </p:spPr>
      </p:pic>
      <p:pic>
        <p:nvPicPr>
          <p:cNvPr id="368" name="Google Shape;368;p55"/>
          <p:cNvPicPr preferRelativeResize="0"/>
          <p:nvPr/>
        </p:nvPicPr>
        <p:blipFill>
          <a:blip r:embed="rId4">
            <a:alphaModFix/>
          </a:blip>
          <a:stretch>
            <a:fillRect/>
          </a:stretch>
        </p:blipFill>
        <p:spPr>
          <a:xfrm>
            <a:off x="5220275" y="1634042"/>
            <a:ext cx="1774225" cy="1774225"/>
          </a:xfrm>
          <a:prstGeom prst="rect">
            <a:avLst/>
          </a:prstGeom>
          <a:noFill/>
          <a:ln>
            <a:noFill/>
          </a:ln>
        </p:spPr>
      </p:pic>
      <p:pic>
        <p:nvPicPr>
          <p:cNvPr id="369" name="Google Shape;369;p55"/>
          <p:cNvPicPr preferRelativeResize="0"/>
          <p:nvPr/>
        </p:nvPicPr>
        <p:blipFill>
          <a:blip r:embed="rId5">
            <a:alphaModFix/>
          </a:blip>
          <a:stretch>
            <a:fillRect/>
          </a:stretch>
        </p:blipFill>
        <p:spPr>
          <a:xfrm>
            <a:off x="7072175" y="2736767"/>
            <a:ext cx="1851125" cy="1851125"/>
          </a:xfrm>
          <a:prstGeom prst="rect">
            <a:avLst/>
          </a:prstGeom>
          <a:noFill/>
          <a:ln>
            <a:noFill/>
          </a:ln>
        </p:spPr>
      </p:pic>
      <p:pic>
        <p:nvPicPr>
          <p:cNvPr id="8" name="Picture 7" descr="Shape&#10;&#10;Description automatically generated with medium confidence">
            <a:extLst>
              <a:ext uri="{FF2B5EF4-FFF2-40B4-BE49-F238E27FC236}">
                <a16:creationId xmlns:a16="http://schemas.microsoft.com/office/drawing/2014/main" id="{FFCA0765-1B37-EB40-8517-91A10B6858BF}"/>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9" name="Google Shape;380;p57">
            <a:extLst>
              <a:ext uri="{FF2B5EF4-FFF2-40B4-BE49-F238E27FC236}">
                <a16:creationId xmlns:a16="http://schemas.microsoft.com/office/drawing/2014/main" id="{DCBB7E0A-49A1-F041-B9F1-74EE0BE065AD}"/>
              </a:ext>
            </a:extLst>
          </p:cNvPr>
          <p:cNvSpPr txBox="1">
            <a:spLocks/>
          </p:cNvSpPr>
          <p:nvPr/>
        </p:nvSpPr>
        <p:spPr>
          <a:xfrm>
            <a:off x="3109786" y="4368313"/>
            <a:ext cx="372688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500" i="1" dirty="0"/>
              <a:t>How do we recommend?</a:t>
            </a:r>
            <a:endParaRPr lang="en-US" sz="2500" dirty="0"/>
          </a:p>
        </p:txBody>
      </p:sp>
    </p:spTree>
    <p:extLst>
      <p:ext uri="{BB962C8B-B14F-4D97-AF65-F5344CB8AC3E}">
        <p14:creationId xmlns:p14="http://schemas.microsoft.com/office/powerpoint/2010/main" val="1796395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494989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20" name="Google Shape;366;p55">
            <a:extLst>
              <a:ext uri="{FF2B5EF4-FFF2-40B4-BE49-F238E27FC236}">
                <a16:creationId xmlns:a16="http://schemas.microsoft.com/office/drawing/2014/main" id="{39651F60-9C30-8E41-9707-A76041737DDB}"/>
              </a:ext>
            </a:extLst>
          </p:cNvPr>
          <p:cNvSpPr txBox="1">
            <a:spLocks noGrp="1"/>
          </p:cNvSpPr>
          <p:nvPr>
            <p:ph type="body" idx="1"/>
          </p:nvPr>
        </p:nvSpPr>
        <p:spPr>
          <a:xfrm>
            <a:off x="311700" y="1065013"/>
            <a:ext cx="3842079" cy="1757318"/>
          </a:xfrm>
          <a:prstGeom prst="rect">
            <a:avLst/>
          </a:prstGeom>
        </p:spPr>
        <p:txBody>
          <a:bodyPr spcFirstLastPara="1" wrap="square" lIns="91425" tIns="91425" rIns="91425" bIns="91425" anchor="t" anchorCtr="0">
            <a:noAutofit/>
          </a:bodyPr>
          <a:lstStyle/>
          <a:p>
            <a:pPr marL="285750" indent="-285750"/>
            <a:r>
              <a:rPr lang="en-US" dirty="0"/>
              <a:t>Distance Matrix</a:t>
            </a:r>
          </a:p>
          <a:p>
            <a:pPr marL="742950" lvl="1" indent="-285750"/>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Tree>
    <p:extLst>
      <p:ext uri="{BB962C8B-B14F-4D97-AF65-F5344CB8AC3E}">
        <p14:creationId xmlns:p14="http://schemas.microsoft.com/office/powerpoint/2010/main" val="293110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subTitle" idx="1"/>
          </p:nvPr>
        </p:nvSpPr>
        <p:spPr>
          <a:xfrm>
            <a:off x="76200" y="69075"/>
            <a:ext cx="3341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 Garrecht Metzger</a:t>
            </a:r>
            <a:endParaRPr/>
          </a:p>
        </p:txBody>
      </p:sp>
      <p:pic>
        <p:nvPicPr>
          <p:cNvPr id="113" name="Google Shape;113;p19"/>
          <p:cNvPicPr preferRelativeResize="0"/>
          <p:nvPr/>
        </p:nvPicPr>
        <p:blipFill rotWithShape="1">
          <a:blip r:embed="rId3">
            <a:alphaModFix/>
          </a:blip>
          <a:srcRect l="14313" r="15104"/>
          <a:stretch/>
        </p:blipFill>
        <p:spPr>
          <a:xfrm>
            <a:off x="154050" y="1014625"/>
            <a:ext cx="1991475" cy="2116055"/>
          </a:xfrm>
          <a:prstGeom prst="rect">
            <a:avLst/>
          </a:prstGeom>
          <a:noFill/>
          <a:ln>
            <a:noFill/>
          </a:ln>
        </p:spPr>
      </p:pic>
      <p:pic>
        <p:nvPicPr>
          <p:cNvPr id="114" name="Google Shape;114;p19"/>
          <p:cNvPicPr preferRelativeResize="0"/>
          <p:nvPr/>
        </p:nvPicPr>
        <p:blipFill rotWithShape="1">
          <a:blip r:embed="rId4">
            <a:alphaModFix/>
          </a:blip>
          <a:srcRect l="7114"/>
          <a:stretch/>
        </p:blipFill>
        <p:spPr>
          <a:xfrm>
            <a:off x="2145525" y="1014613"/>
            <a:ext cx="1991478" cy="2858728"/>
          </a:xfrm>
          <a:prstGeom prst="rect">
            <a:avLst/>
          </a:prstGeom>
          <a:noFill/>
          <a:ln>
            <a:noFill/>
          </a:ln>
        </p:spPr>
      </p:pic>
      <p:pic>
        <p:nvPicPr>
          <p:cNvPr id="115" name="Google Shape;115;p19"/>
          <p:cNvPicPr preferRelativeResize="0"/>
          <p:nvPr/>
        </p:nvPicPr>
        <p:blipFill rotWithShape="1">
          <a:blip r:embed="rId5">
            <a:alphaModFix/>
          </a:blip>
          <a:srcRect l="52243" t="22186" r="8249" b="24443"/>
          <a:stretch/>
        </p:blipFill>
        <p:spPr>
          <a:xfrm>
            <a:off x="4136999" y="1014625"/>
            <a:ext cx="2116251" cy="2858724"/>
          </a:xfrm>
          <a:prstGeom prst="rect">
            <a:avLst/>
          </a:prstGeom>
          <a:noFill/>
          <a:ln>
            <a:noFill/>
          </a:ln>
        </p:spPr>
      </p:pic>
      <p:sp>
        <p:nvSpPr>
          <p:cNvPr id="118" name="Google Shape;118;p19"/>
          <p:cNvSpPr txBox="1">
            <a:spLocks noGrp="1"/>
          </p:cNvSpPr>
          <p:nvPr>
            <p:ph type="body" idx="4294967295"/>
          </p:nvPr>
        </p:nvSpPr>
        <p:spPr>
          <a:xfrm>
            <a:off x="-135687" y="614713"/>
            <a:ext cx="2281200" cy="5973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1200"/>
              </a:spcAft>
              <a:buNone/>
            </a:pPr>
            <a:r>
              <a:rPr lang="en" dirty="0"/>
              <a:t>PhD Geochemist</a:t>
            </a:r>
            <a:endParaRPr dirty="0"/>
          </a:p>
        </p:txBody>
      </p:sp>
      <p:sp>
        <p:nvSpPr>
          <p:cNvPr id="121" name="Google Shape;121;p19"/>
          <p:cNvSpPr txBox="1">
            <a:spLocks noGrp="1"/>
          </p:cNvSpPr>
          <p:nvPr>
            <p:ph type="body" idx="4294967295"/>
          </p:nvPr>
        </p:nvSpPr>
        <p:spPr>
          <a:xfrm>
            <a:off x="6038100" y="861663"/>
            <a:ext cx="2634300" cy="597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Data Scientist</a:t>
            </a:r>
            <a:endParaRPr/>
          </a:p>
        </p:txBody>
      </p:sp>
      <p:pic>
        <p:nvPicPr>
          <p:cNvPr id="122" name="Google Shape;122;p19"/>
          <p:cNvPicPr preferRelativeResize="0"/>
          <p:nvPr/>
        </p:nvPicPr>
        <p:blipFill rotWithShape="1">
          <a:blip r:embed="rId6">
            <a:alphaModFix/>
          </a:blip>
          <a:srcRect l="10052" r="23151"/>
          <a:stretch/>
        </p:blipFill>
        <p:spPr>
          <a:xfrm>
            <a:off x="6253250" y="1014625"/>
            <a:ext cx="2758497" cy="2651706"/>
          </a:xfrm>
          <a:prstGeom prst="rect">
            <a:avLst/>
          </a:prstGeom>
          <a:noFill/>
          <a:ln>
            <a:noFill/>
          </a:ln>
        </p:spPr>
      </p:pic>
      <p:pic>
        <p:nvPicPr>
          <p:cNvPr id="14" name="Picture 13" descr="Text&#10;&#10;Description automatically generated">
            <a:extLst>
              <a:ext uri="{FF2B5EF4-FFF2-40B4-BE49-F238E27FC236}">
                <a16:creationId xmlns:a16="http://schemas.microsoft.com/office/drawing/2014/main" id="{1D716F1D-AAFB-924C-AEED-F36CE82F1FFF}"/>
              </a:ext>
            </a:extLst>
          </p:cNvPr>
          <p:cNvPicPr>
            <a:picLocks noChangeAspect="1"/>
          </p:cNvPicPr>
          <p:nvPr/>
        </p:nvPicPr>
        <p:blipFill rotWithShape="1">
          <a:blip r:embed="rId7"/>
          <a:srcRect l="12119" t="7178" r="12066" b="8505"/>
          <a:stretch/>
        </p:blipFill>
        <p:spPr>
          <a:xfrm>
            <a:off x="2145513" y="3873341"/>
            <a:ext cx="1248401" cy="858566"/>
          </a:xfrm>
          <a:prstGeom prst="rect">
            <a:avLst/>
          </a:prstGeom>
        </p:spPr>
      </p:pic>
      <p:pic>
        <p:nvPicPr>
          <p:cNvPr id="16" name="Picture 15" descr="Shape&#10;&#10;Description automatically generated with medium confidence">
            <a:extLst>
              <a:ext uri="{FF2B5EF4-FFF2-40B4-BE49-F238E27FC236}">
                <a16:creationId xmlns:a16="http://schemas.microsoft.com/office/drawing/2014/main" id="{ACE89939-E8FD-B644-99A6-A51CCCF8411E}"/>
              </a:ext>
            </a:extLst>
          </p:cNvPr>
          <p:cNvPicPr>
            <a:picLocks noChangeAspect="1"/>
          </p:cNvPicPr>
          <p:nvPr/>
        </p:nvPicPr>
        <p:blipFill>
          <a:blip r:embed="rId8"/>
          <a:stretch>
            <a:fillRect/>
          </a:stretch>
        </p:blipFill>
        <p:spPr>
          <a:xfrm>
            <a:off x="6253250" y="3684538"/>
            <a:ext cx="1491523" cy="733332"/>
          </a:xfrm>
          <a:prstGeom prst="rect">
            <a:avLst/>
          </a:prstGeom>
          <a:solidFill>
            <a:schemeClr val="tx1">
              <a:lumMod val="95000"/>
            </a:schemeClr>
          </a:solidFill>
          <a:ln>
            <a:solidFill>
              <a:schemeClr val="tx1">
                <a:lumMod val="95000"/>
              </a:schemeClr>
            </a:solidFill>
          </a:ln>
        </p:spPr>
      </p:pic>
      <p:sp>
        <p:nvSpPr>
          <p:cNvPr id="17" name="Google Shape;106;p18">
            <a:extLst>
              <a:ext uri="{FF2B5EF4-FFF2-40B4-BE49-F238E27FC236}">
                <a16:creationId xmlns:a16="http://schemas.microsoft.com/office/drawing/2014/main" id="{5533F2DB-0B7D-944D-A4F0-73D7FFD7DD59}"/>
              </a:ext>
            </a:extLst>
          </p:cNvPr>
          <p:cNvSpPr txBox="1">
            <a:spLocks/>
          </p:cNvSpPr>
          <p:nvPr/>
        </p:nvSpPr>
        <p:spPr>
          <a:xfrm>
            <a:off x="1764513" y="614725"/>
            <a:ext cx="1512900" cy="5973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spcAft>
                <a:spcPts val="1200"/>
              </a:spcAft>
              <a:buFont typeface="Arial"/>
              <a:buNone/>
            </a:pPr>
            <a:r>
              <a:rPr lang="en-US"/>
              <a:t>Farmer</a:t>
            </a:r>
          </a:p>
        </p:txBody>
      </p:sp>
      <p:sp>
        <p:nvSpPr>
          <p:cNvPr id="18" name="Google Shape;107;p18">
            <a:extLst>
              <a:ext uri="{FF2B5EF4-FFF2-40B4-BE49-F238E27FC236}">
                <a16:creationId xmlns:a16="http://schemas.microsoft.com/office/drawing/2014/main" id="{6AE985B0-0410-E74B-9347-B3B0E4B84546}"/>
              </a:ext>
            </a:extLst>
          </p:cNvPr>
          <p:cNvSpPr txBox="1">
            <a:spLocks/>
          </p:cNvSpPr>
          <p:nvPr/>
        </p:nvSpPr>
        <p:spPr>
          <a:xfrm>
            <a:off x="3856188" y="614725"/>
            <a:ext cx="1512900" cy="5973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spcAft>
                <a:spcPts val="1200"/>
              </a:spcAft>
              <a:buFont typeface="Arial"/>
              <a:buNone/>
            </a:pPr>
            <a:r>
              <a:rPr lang="en-US"/>
              <a:t>Musician</a:t>
            </a:r>
          </a:p>
        </p:txBody>
      </p:sp>
      <p:sp>
        <p:nvSpPr>
          <p:cNvPr id="20" name="Google Shape;107;p18">
            <a:extLst>
              <a:ext uri="{FF2B5EF4-FFF2-40B4-BE49-F238E27FC236}">
                <a16:creationId xmlns:a16="http://schemas.microsoft.com/office/drawing/2014/main" id="{5B28A283-A6FA-3840-A6AD-772646066847}"/>
              </a:ext>
            </a:extLst>
          </p:cNvPr>
          <p:cNvSpPr txBox="1">
            <a:spLocks/>
          </p:cNvSpPr>
          <p:nvPr/>
        </p:nvSpPr>
        <p:spPr>
          <a:xfrm>
            <a:off x="5902768" y="614713"/>
            <a:ext cx="2153566" cy="5973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spcAft>
                <a:spcPts val="1200"/>
              </a:spcAft>
              <a:buFont typeface="Arial"/>
              <a:buNone/>
            </a:pPr>
            <a:r>
              <a:rPr lang="en-US" dirty="0"/>
              <a:t>Data Scientist</a:t>
            </a:r>
          </a:p>
        </p:txBody>
      </p:sp>
      <p:sp>
        <p:nvSpPr>
          <p:cNvPr id="22" name="Google Shape;116;p19">
            <a:extLst>
              <a:ext uri="{FF2B5EF4-FFF2-40B4-BE49-F238E27FC236}">
                <a16:creationId xmlns:a16="http://schemas.microsoft.com/office/drawing/2014/main" id="{6E2A21C2-E157-8243-BB57-1D8893A069E9}"/>
              </a:ext>
            </a:extLst>
          </p:cNvPr>
          <p:cNvSpPr/>
          <p:nvPr/>
        </p:nvSpPr>
        <p:spPr>
          <a:xfrm>
            <a:off x="153949" y="3131921"/>
            <a:ext cx="1991461" cy="303108"/>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117;p19">
            <a:extLst>
              <a:ext uri="{FF2B5EF4-FFF2-40B4-BE49-F238E27FC236}">
                <a16:creationId xmlns:a16="http://schemas.microsoft.com/office/drawing/2014/main" id="{8D33A417-6E3B-C248-92CB-DFA4D44F445A}"/>
              </a:ext>
            </a:extLst>
          </p:cNvPr>
          <p:cNvPicPr preferRelativeResize="0"/>
          <p:nvPr/>
        </p:nvPicPr>
        <p:blipFill>
          <a:blip r:embed="rId9">
            <a:alphaModFix/>
          </a:blip>
          <a:stretch>
            <a:fillRect/>
          </a:stretch>
        </p:blipFill>
        <p:spPr>
          <a:xfrm>
            <a:off x="154049" y="3131998"/>
            <a:ext cx="1991463" cy="303107"/>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1659970D-06E7-5142-9054-B51DF3146ADE}"/>
              </a:ext>
            </a:extLst>
          </p:cNvPr>
          <p:cNvPicPr>
            <a:picLocks noChangeAspect="1"/>
          </p:cNvPicPr>
          <p:nvPr/>
        </p:nvPicPr>
        <p:blipFill rotWithShape="1">
          <a:blip r:embed="rId10"/>
          <a:srcRect t="16542" b="33104"/>
          <a:stretch/>
        </p:blipFill>
        <p:spPr>
          <a:xfrm>
            <a:off x="4136999" y="3873342"/>
            <a:ext cx="1544320" cy="777627"/>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BAA896B0-995F-614D-A55E-3B274BA27B83}"/>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20" name="Google Shape;366;p55">
            <a:extLst>
              <a:ext uri="{FF2B5EF4-FFF2-40B4-BE49-F238E27FC236}">
                <a16:creationId xmlns:a16="http://schemas.microsoft.com/office/drawing/2014/main" id="{39651F60-9C30-8E41-9707-A76041737DDB}"/>
              </a:ext>
            </a:extLst>
          </p:cNvPr>
          <p:cNvSpPr txBox="1">
            <a:spLocks noGrp="1"/>
          </p:cNvSpPr>
          <p:nvPr>
            <p:ph type="body" idx="1"/>
          </p:nvPr>
        </p:nvSpPr>
        <p:spPr>
          <a:xfrm>
            <a:off x="311700" y="1065013"/>
            <a:ext cx="3842079" cy="1757318"/>
          </a:xfrm>
          <a:prstGeom prst="rect">
            <a:avLst/>
          </a:prstGeom>
        </p:spPr>
        <p:txBody>
          <a:bodyPr spcFirstLastPara="1" wrap="square" lIns="91425" tIns="91425" rIns="91425" bIns="91425" anchor="t" anchorCtr="0">
            <a:noAutofit/>
          </a:bodyPr>
          <a:lstStyle/>
          <a:p>
            <a:pPr marL="285750" indent="-285750"/>
            <a:r>
              <a:rPr lang="en-US" dirty="0"/>
              <a:t>Distance Matrix</a:t>
            </a:r>
          </a:p>
          <a:p>
            <a:pPr marL="742950" lvl="1" indent="-285750"/>
            <a:r>
              <a:rPr lang="en-US" dirty="0"/>
              <a:t>Filter</a:t>
            </a:r>
          </a:p>
          <a:p>
            <a:pPr marL="742950" lvl="1" indent="-285750"/>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Tree>
    <p:extLst>
      <p:ext uri="{BB962C8B-B14F-4D97-AF65-F5344CB8AC3E}">
        <p14:creationId xmlns:p14="http://schemas.microsoft.com/office/powerpoint/2010/main" val="3708815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20" name="Google Shape;366;p55">
            <a:extLst>
              <a:ext uri="{FF2B5EF4-FFF2-40B4-BE49-F238E27FC236}">
                <a16:creationId xmlns:a16="http://schemas.microsoft.com/office/drawing/2014/main" id="{39651F60-9C30-8E41-9707-A76041737DDB}"/>
              </a:ext>
            </a:extLst>
          </p:cNvPr>
          <p:cNvSpPr txBox="1">
            <a:spLocks noGrp="1"/>
          </p:cNvSpPr>
          <p:nvPr>
            <p:ph type="body" idx="1"/>
          </p:nvPr>
        </p:nvSpPr>
        <p:spPr>
          <a:xfrm>
            <a:off x="311700" y="1065013"/>
            <a:ext cx="3842079" cy="1757318"/>
          </a:xfrm>
          <a:prstGeom prst="rect">
            <a:avLst/>
          </a:prstGeom>
        </p:spPr>
        <p:txBody>
          <a:bodyPr spcFirstLastPara="1" wrap="square" lIns="91425" tIns="91425" rIns="91425" bIns="91425" anchor="t" anchorCtr="0">
            <a:noAutofit/>
          </a:bodyPr>
          <a:lstStyle/>
          <a:p>
            <a:pPr marL="285750" indent="-285750"/>
            <a:r>
              <a:rPr lang="en-US" dirty="0"/>
              <a:t>Distance Matrix</a:t>
            </a:r>
          </a:p>
          <a:p>
            <a:pPr marL="742950" lvl="1" indent="-285750"/>
            <a:r>
              <a:rPr lang="en-US" dirty="0"/>
              <a:t>Filter</a:t>
            </a:r>
          </a:p>
          <a:p>
            <a:pPr marL="1200150" lvl="2" indent="-285750"/>
            <a:r>
              <a:rPr lang="en-US" dirty="0"/>
              <a:t>Remove largest values</a:t>
            </a:r>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Tree>
    <p:extLst>
      <p:ext uri="{BB962C8B-B14F-4D97-AF65-F5344CB8AC3E}">
        <p14:creationId xmlns:p14="http://schemas.microsoft.com/office/powerpoint/2010/main" val="3735144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20" name="Google Shape;366;p55">
            <a:extLst>
              <a:ext uri="{FF2B5EF4-FFF2-40B4-BE49-F238E27FC236}">
                <a16:creationId xmlns:a16="http://schemas.microsoft.com/office/drawing/2014/main" id="{39651F60-9C30-8E41-9707-A76041737DDB}"/>
              </a:ext>
            </a:extLst>
          </p:cNvPr>
          <p:cNvSpPr txBox="1">
            <a:spLocks noGrp="1"/>
          </p:cNvSpPr>
          <p:nvPr>
            <p:ph type="body" idx="1"/>
          </p:nvPr>
        </p:nvSpPr>
        <p:spPr>
          <a:xfrm>
            <a:off x="311700" y="1065013"/>
            <a:ext cx="3842079" cy="1757318"/>
          </a:xfrm>
          <a:prstGeom prst="rect">
            <a:avLst/>
          </a:prstGeom>
        </p:spPr>
        <p:txBody>
          <a:bodyPr spcFirstLastPara="1" wrap="square" lIns="91425" tIns="91425" rIns="91425" bIns="91425" anchor="t" anchorCtr="0">
            <a:noAutofit/>
          </a:bodyPr>
          <a:lstStyle/>
          <a:p>
            <a:pPr marL="285750" indent="-285750"/>
            <a:r>
              <a:rPr lang="en-US" dirty="0"/>
              <a:t>Distance Matrix</a:t>
            </a:r>
          </a:p>
          <a:p>
            <a:pPr marL="742950" lvl="1" indent="-285750"/>
            <a:r>
              <a:rPr lang="en-US" dirty="0"/>
              <a:t>Filter</a:t>
            </a:r>
          </a:p>
          <a:p>
            <a:pPr marL="1200150" lvl="2" indent="-285750"/>
            <a:r>
              <a:rPr lang="en-US" dirty="0"/>
              <a:t>Remove largest values</a:t>
            </a:r>
          </a:p>
          <a:p>
            <a:pPr marL="1200150" lvl="2" indent="-285750"/>
            <a:r>
              <a:rPr lang="en-US" dirty="0"/>
              <a:t>Rapid computation</a:t>
            </a:r>
          </a:p>
          <a:p>
            <a:pPr marL="742950" lvl="1" indent="-285750"/>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Tree>
    <p:extLst>
      <p:ext uri="{BB962C8B-B14F-4D97-AF65-F5344CB8AC3E}">
        <p14:creationId xmlns:p14="http://schemas.microsoft.com/office/powerpoint/2010/main" val="3140680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Method: </a:t>
            </a:r>
            <a:r>
              <a:rPr lang="en" i="1" dirty="0"/>
              <a:t>Cosine Distance/Similarity</a:t>
            </a:r>
            <a:endParaRPr i="1" dirty="0"/>
          </a:p>
        </p:txBody>
      </p:sp>
      <p:sp>
        <p:nvSpPr>
          <p:cNvPr id="5" name="Rectangle 4">
            <a:extLst>
              <a:ext uri="{FF2B5EF4-FFF2-40B4-BE49-F238E27FC236}">
                <a16:creationId xmlns:a16="http://schemas.microsoft.com/office/drawing/2014/main" id="{8CD6DBE1-C654-454E-88CE-A7F1D5EE1CEF}"/>
              </a:ext>
            </a:extLst>
          </p:cNvPr>
          <p:cNvSpPr/>
          <p:nvPr/>
        </p:nvSpPr>
        <p:spPr>
          <a:xfrm>
            <a:off x="4250009" y="1065013"/>
            <a:ext cx="4719317" cy="30357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 name="Group">
            <a:extLst>
              <a:ext uri="{FF2B5EF4-FFF2-40B4-BE49-F238E27FC236}">
                <a16:creationId xmlns:a16="http://schemas.microsoft.com/office/drawing/2014/main" id="{19B9BB26-08BC-C54E-BCF9-8A7166D09640}"/>
              </a:ext>
            </a:extLst>
          </p:cNvPr>
          <p:cNvGrpSpPr/>
          <p:nvPr/>
        </p:nvGrpSpPr>
        <p:grpSpPr>
          <a:xfrm>
            <a:off x="3742829" y="1065013"/>
            <a:ext cx="5226496" cy="3035724"/>
            <a:chOff x="559870" y="0"/>
            <a:chExt cx="10452989" cy="6071447"/>
          </a:xfrm>
        </p:grpSpPr>
        <p:sp>
          <p:nvSpPr>
            <p:cNvPr id="7" name="object 84">
              <a:extLst>
                <a:ext uri="{FF2B5EF4-FFF2-40B4-BE49-F238E27FC236}">
                  <a16:creationId xmlns:a16="http://schemas.microsoft.com/office/drawing/2014/main" id="{F6184177-07C7-664A-A253-DD183AD69155}"/>
                </a:ext>
              </a:extLst>
            </p:cNvPr>
            <p:cNvSpPr/>
            <p:nvPr/>
          </p:nvSpPr>
          <p:spPr>
            <a:xfrm>
              <a:off x="6090840" y="5439083"/>
              <a:ext cx="520304"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1"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8" name="object 20">
              <a:extLst>
                <a:ext uri="{FF2B5EF4-FFF2-40B4-BE49-F238E27FC236}">
                  <a16:creationId xmlns:a16="http://schemas.microsoft.com/office/drawing/2014/main" id="{6011B8C6-C6C1-B841-81B1-798F47AB5775}"/>
                </a:ext>
              </a:extLst>
            </p:cNvPr>
            <p:cNvSpPr/>
            <p:nvPr/>
          </p:nvSpPr>
          <p:spPr>
            <a:xfrm>
              <a:off x="3769358" y="3237919"/>
              <a:ext cx="520303" cy="5203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1" y="9849"/>
                  </a:lnTo>
                  <a:lnTo>
                    <a:pt x="163" y="8921"/>
                  </a:lnTo>
                  <a:lnTo>
                    <a:pt x="361" y="8020"/>
                  </a:lnTo>
                  <a:lnTo>
                    <a:pt x="633" y="7148"/>
                  </a:lnTo>
                  <a:lnTo>
                    <a:pt x="975" y="6310"/>
                  </a:lnTo>
                  <a:lnTo>
                    <a:pt x="1383" y="5508"/>
                  </a:lnTo>
                  <a:lnTo>
                    <a:pt x="1854" y="4747"/>
                  </a:lnTo>
                  <a:lnTo>
                    <a:pt x="2385" y="4029"/>
                  </a:lnTo>
                  <a:lnTo>
                    <a:pt x="2972" y="3359"/>
                  </a:lnTo>
                  <a:lnTo>
                    <a:pt x="3612" y="2739"/>
                  </a:lnTo>
                  <a:lnTo>
                    <a:pt x="4301" y="2173"/>
                  </a:lnTo>
                  <a:lnTo>
                    <a:pt x="5036" y="1665"/>
                  </a:lnTo>
                  <a:lnTo>
                    <a:pt x="5813" y="1218"/>
                  </a:lnTo>
                  <a:lnTo>
                    <a:pt x="6629" y="835"/>
                  </a:lnTo>
                  <a:lnTo>
                    <a:pt x="7481" y="520"/>
                  </a:lnTo>
                  <a:lnTo>
                    <a:pt x="8364" y="276"/>
                  </a:lnTo>
                  <a:lnTo>
                    <a:pt x="9277" y="107"/>
                  </a:lnTo>
                  <a:lnTo>
                    <a:pt x="10214" y="16"/>
                  </a:lnTo>
                  <a:lnTo>
                    <a:pt x="10800" y="0"/>
                  </a:lnTo>
                  <a:lnTo>
                    <a:pt x="11751" y="41"/>
                  </a:lnTo>
                  <a:lnTo>
                    <a:pt x="12679" y="163"/>
                  </a:lnTo>
                  <a:lnTo>
                    <a:pt x="13580" y="361"/>
                  </a:lnTo>
                  <a:lnTo>
                    <a:pt x="14452" y="633"/>
                  </a:lnTo>
                  <a:lnTo>
                    <a:pt x="15290" y="975"/>
                  </a:lnTo>
                  <a:lnTo>
                    <a:pt x="16092" y="1383"/>
                  </a:lnTo>
                  <a:lnTo>
                    <a:pt x="16853" y="1854"/>
                  </a:lnTo>
                  <a:lnTo>
                    <a:pt x="17571" y="2385"/>
                  </a:lnTo>
                  <a:lnTo>
                    <a:pt x="18241" y="2972"/>
                  </a:lnTo>
                  <a:lnTo>
                    <a:pt x="18861" y="3612"/>
                  </a:lnTo>
                  <a:lnTo>
                    <a:pt x="19427" y="4301"/>
                  </a:lnTo>
                  <a:lnTo>
                    <a:pt x="19935" y="5036"/>
                  </a:lnTo>
                  <a:lnTo>
                    <a:pt x="20382" y="5813"/>
                  </a:lnTo>
                  <a:lnTo>
                    <a:pt x="20765" y="6629"/>
                  </a:lnTo>
                  <a:lnTo>
                    <a:pt x="21080" y="7481"/>
                  </a:lnTo>
                  <a:lnTo>
                    <a:pt x="21324" y="8364"/>
                  </a:lnTo>
                  <a:lnTo>
                    <a:pt x="21493" y="9277"/>
                  </a:lnTo>
                  <a:lnTo>
                    <a:pt x="21584" y="10214"/>
                  </a:lnTo>
                  <a:lnTo>
                    <a:pt x="21600" y="10800"/>
                  </a:lnTo>
                  <a:lnTo>
                    <a:pt x="21559" y="11751"/>
                  </a:lnTo>
                  <a:lnTo>
                    <a:pt x="21437" y="12679"/>
                  </a:lnTo>
                  <a:lnTo>
                    <a:pt x="21239" y="13580"/>
                  </a:lnTo>
                  <a:lnTo>
                    <a:pt x="20967" y="14452"/>
                  </a:lnTo>
                  <a:lnTo>
                    <a:pt x="20625" y="15290"/>
                  </a:lnTo>
                  <a:lnTo>
                    <a:pt x="20217" y="16092"/>
                  </a:lnTo>
                  <a:lnTo>
                    <a:pt x="19746" y="16853"/>
                  </a:lnTo>
                  <a:lnTo>
                    <a:pt x="19215" y="17571"/>
                  </a:lnTo>
                  <a:lnTo>
                    <a:pt x="18628" y="18241"/>
                  </a:lnTo>
                  <a:lnTo>
                    <a:pt x="17988" y="18861"/>
                  </a:lnTo>
                  <a:lnTo>
                    <a:pt x="17299" y="19427"/>
                  </a:lnTo>
                  <a:lnTo>
                    <a:pt x="16564" y="19935"/>
                  </a:lnTo>
                  <a:lnTo>
                    <a:pt x="15787" y="20382"/>
                  </a:lnTo>
                  <a:lnTo>
                    <a:pt x="14971" y="20765"/>
                  </a:lnTo>
                  <a:lnTo>
                    <a:pt x="14119" y="21080"/>
                  </a:lnTo>
                  <a:lnTo>
                    <a:pt x="13236" y="21324"/>
                  </a:lnTo>
                  <a:lnTo>
                    <a:pt x="12323" y="21493"/>
                  </a:lnTo>
                  <a:lnTo>
                    <a:pt x="11386" y="21584"/>
                  </a:lnTo>
                  <a:lnTo>
                    <a:pt x="10800" y="21600"/>
                  </a:lnTo>
                  <a:lnTo>
                    <a:pt x="9849" y="21559"/>
                  </a:lnTo>
                  <a:lnTo>
                    <a:pt x="8921" y="21437"/>
                  </a:lnTo>
                  <a:lnTo>
                    <a:pt x="8019" y="21239"/>
                  </a:lnTo>
                  <a:lnTo>
                    <a:pt x="7148" y="20967"/>
                  </a:lnTo>
                  <a:lnTo>
                    <a:pt x="6310" y="20625"/>
                  </a:lnTo>
                  <a:lnTo>
                    <a:pt x="5508" y="20217"/>
                  </a:lnTo>
                  <a:lnTo>
                    <a:pt x="4747" y="19746"/>
                  </a:lnTo>
                  <a:lnTo>
                    <a:pt x="4029" y="19215"/>
                  </a:lnTo>
                  <a:lnTo>
                    <a:pt x="3359" y="18628"/>
                  </a:lnTo>
                  <a:lnTo>
                    <a:pt x="2739" y="17988"/>
                  </a:lnTo>
                  <a:lnTo>
                    <a:pt x="2173" y="17299"/>
                  </a:lnTo>
                  <a:lnTo>
                    <a:pt x="1665" y="16564"/>
                  </a:lnTo>
                  <a:lnTo>
                    <a:pt x="1218" y="15787"/>
                  </a:lnTo>
                  <a:lnTo>
                    <a:pt x="835" y="14971"/>
                  </a:lnTo>
                  <a:lnTo>
                    <a:pt x="520" y="14119"/>
                  </a:lnTo>
                  <a:lnTo>
                    <a:pt x="276" y="13236"/>
                  </a:lnTo>
                  <a:lnTo>
                    <a:pt x="107" y="12323"/>
                  </a:lnTo>
                  <a:lnTo>
                    <a:pt x="16" y="11386"/>
                  </a:lnTo>
                  <a:lnTo>
                    <a:pt x="0" y="10800"/>
                  </a:lnTo>
                  <a:close/>
                </a:path>
              </a:pathLst>
            </a:custGeom>
            <a:solidFill>
              <a:srgbClr val="FAA757"/>
            </a:solidFill>
            <a:ln w="38100" cap="flat">
              <a:solidFill>
                <a:srgbClr val="C1803F"/>
              </a:solidFill>
              <a:prstDash val="solid"/>
              <a:round/>
            </a:ln>
            <a:effectLst/>
          </p:spPr>
          <p:txBody>
            <a:bodyPr wrap="square" lIns="32147" tIns="32147" rIns="32147" bIns="32147" numCol="1" anchor="t">
              <a:noAutofit/>
            </a:bodyPr>
            <a:lstStyle/>
            <a:p>
              <a:pPr algn="ctr" defTabSz="644056">
                <a:defRPr sz="8400">
                  <a:latin typeface="Gill Sans"/>
                  <a:ea typeface="Gill Sans"/>
                  <a:cs typeface="Gill Sans"/>
                  <a:sym typeface="Gill Sans"/>
                </a:defRPr>
              </a:pPr>
              <a:endParaRPr sz="2200"/>
            </a:p>
          </p:txBody>
        </p:sp>
        <p:sp>
          <p:nvSpPr>
            <p:cNvPr id="9" name="object 6">
              <a:extLst>
                <a:ext uri="{FF2B5EF4-FFF2-40B4-BE49-F238E27FC236}">
                  <a16:creationId xmlns:a16="http://schemas.microsoft.com/office/drawing/2014/main" id="{B3DC1458-24AB-1C4B-A02F-E7887D2A5049}"/>
                </a:ext>
              </a:extLst>
            </p:cNvPr>
            <p:cNvSpPr txBox="1"/>
            <p:nvPr/>
          </p:nvSpPr>
          <p:spPr>
            <a:xfrm rot="16200000">
              <a:off x="-519316" y="2818894"/>
              <a:ext cx="2996422" cy="8380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2</a:t>
              </a:r>
              <a:endParaRPr sz="2200" dirty="0">
                <a:solidFill>
                  <a:schemeClr val="tx1">
                    <a:lumMod val="95000"/>
                  </a:schemeClr>
                </a:solidFill>
              </a:endParaRPr>
            </a:p>
          </p:txBody>
        </p:sp>
        <p:grpSp>
          <p:nvGrpSpPr>
            <p:cNvPr id="10" name="Group 51">
              <a:extLst>
                <a:ext uri="{FF2B5EF4-FFF2-40B4-BE49-F238E27FC236}">
                  <a16:creationId xmlns:a16="http://schemas.microsoft.com/office/drawing/2014/main" id="{8D7132E2-0711-3645-AFB3-148E37C6A853}"/>
                </a:ext>
              </a:extLst>
            </p:cNvPr>
            <p:cNvGrpSpPr/>
            <p:nvPr/>
          </p:nvGrpSpPr>
          <p:grpSpPr>
            <a:xfrm>
              <a:off x="1574231" y="0"/>
              <a:ext cx="9438628" cy="6071447"/>
              <a:chOff x="0" y="0"/>
              <a:chExt cx="9438626" cy="6071446"/>
            </a:xfrm>
          </p:grpSpPr>
          <p:sp>
            <p:nvSpPr>
              <p:cNvPr id="11" name="object 67">
                <a:extLst>
                  <a:ext uri="{FF2B5EF4-FFF2-40B4-BE49-F238E27FC236}">
                    <a16:creationId xmlns:a16="http://schemas.microsoft.com/office/drawing/2014/main" id="{B66E87E8-F825-6548-BD33-225836EF5A06}"/>
                  </a:ext>
                </a:extLst>
              </p:cNvPr>
              <p:cNvSpPr/>
              <p:nvPr/>
            </p:nvSpPr>
            <p:spPr>
              <a:xfrm flipV="1">
                <a:off x="-1" y="0"/>
                <a:ext cx="2" cy="6071447"/>
              </a:xfrm>
              <a:prstGeom prst="line">
                <a:avLst/>
              </a:prstGeom>
              <a:noFill/>
              <a:ln w="25400" cap="flat">
                <a:solidFill>
                  <a:srgbClr val="6094C9"/>
                </a:solidFill>
                <a:prstDash val="solid"/>
                <a:round/>
                <a:tailEnd type="triangle" w="med" len="med"/>
              </a:ln>
              <a:effectLst>
                <a:outerShdw blurRad="63500" dist="50800" dir="54000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sp>
            <p:nvSpPr>
              <p:cNvPr id="12" name="object 70">
                <a:extLst>
                  <a:ext uri="{FF2B5EF4-FFF2-40B4-BE49-F238E27FC236}">
                    <a16:creationId xmlns:a16="http://schemas.microsoft.com/office/drawing/2014/main" id="{3E0E896E-6ECC-8E4B-AB1A-F798D7847F6A}"/>
                  </a:ext>
                </a:extLst>
              </p:cNvPr>
              <p:cNvSpPr/>
              <p:nvPr/>
            </p:nvSpPr>
            <p:spPr>
              <a:xfrm>
                <a:off x="-1" y="6071446"/>
                <a:ext cx="9438629" cy="1"/>
              </a:xfrm>
              <a:prstGeom prst="line">
                <a:avLst/>
              </a:prstGeom>
              <a:noFill/>
              <a:ln w="25400" cap="flat">
                <a:solidFill>
                  <a:srgbClr val="6094C9"/>
                </a:solidFill>
                <a:prstDash val="solid"/>
                <a:round/>
                <a:tailEnd type="triangle" w="med" len="med"/>
              </a:ln>
              <a:effectLst>
                <a:outerShdw blurRad="63500" dist="50800" rotWithShape="0">
                  <a:srgbClr val="000000">
                    <a:alpha val="40000"/>
                  </a:srgbClr>
                </a:outerShdw>
              </a:effectLst>
            </p:spPr>
            <p:txBody>
              <a:bodyPr wrap="square" lIns="32147" tIns="32147" rIns="32147" bIns="32147" numCol="1" anchor="t">
                <a:noAutofit/>
              </a:bodyPr>
              <a:lstStyle/>
              <a:p>
                <a:pPr algn="ctr" defTabSz="644056">
                  <a:defRPr sz="8000">
                    <a:solidFill>
                      <a:srgbClr val="FFFFFF"/>
                    </a:solidFill>
                    <a:latin typeface="Lucida Grande"/>
                    <a:ea typeface="Lucida Grande"/>
                    <a:cs typeface="Lucida Grande"/>
                    <a:sym typeface="Lucida Grande"/>
                  </a:defRPr>
                </a:pPr>
                <a:endParaRPr sz="2200"/>
              </a:p>
            </p:txBody>
          </p:sp>
        </p:grpSp>
      </p:grpSp>
      <p:sp>
        <p:nvSpPr>
          <p:cNvPr id="13" name="object 6">
            <a:extLst>
              <a:ext uri="{FF2B5EF4-FFF2-40B4-BE49-F238E27FC236}">
                <a16:creationId xmlns:a16="http://schemas.microsoft.com/office/drawing/2014/main" id="{3A1A79AB-0CCD-B244-AEAB-C27300153EDA}"/>
              </a:ext>
            </a:extLst>
          </p:cNvPr>
          <p:cNvSpPr txBox="1"/>
          <p:nvPr/>
        </p:nvSpPr>
        <p:spPr>
          <a:xfrm>
            <a:off x="5838667" y="4102883"/>
            <a:ext cx="1498211" cy="4190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n-US" sz="2200" dirty="0">
                <a:solidFill>
                  <a:schemeClr val="tx1">
                    <a:lumMod val="95000"/>
                  </a:schemeClr>
                </a:solidFill>
              </a:rPr>
              <a:t>Audio Feature 1</a:t>
            </a:r>
            <a:endParaRPr sz="2200" dirty="0">
              <a:solidFill>
                <a:schemeClr val="tx1">
                  <a:lumMod val="95000"/>
                </a:schemeClr>
              </a:solidFill>
            </a:endParaRPr>
          </a:p>
        </p:txBody>
      </p:sp>
      <p:cxnSp>
        <p:nvCxnSpPr>
          <p:cNvPr id="14" name="Straight Arrow Connector 13">
            <a:extLst>
              <a:ext uri="{FF2B5EF4-FFF2-40B4-BE49-F238E27FC236}">
                <a16:creationId xmlns:a16="http://schemas.microsoft.com/office/drawing/2014/main" id="{7DE2F3FC-30EC-7946-8BEC-1809CC258503}"/>
              </a:ext>
            </a:extLst>
          </p:cNvPr>
          <p:cNvCxnSpPr>
            <a:stCxn id="12" idx="0"/>
          </p:cNvCxnSpPr>
          <p:nvPr/>
        </p:nvCxnSpPr>
        <p:spPr>
          <a:xfrm flipV="1">
            <a:off x="4250009" y="2944125"/>
            <a:ext cx="1097565" cy="115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E65B998-E9FF-7347-B62A-0E3A2A7649AE}"/>
              </a:ext>
            </a:extLst>
          </p:cNvPr>
          <p:cNvCxnSpPr>
            <a:cxnSpLocks/>
            <a:stCxn id="12" idx="0"/>
          </p:cNvCxnSpPr>
          <p:nvPr/>
        </p:nvCxnSpPr>
        <p:spPr>
          <a:xfrm flipV="1">
            <a:off x="4250009" y="3914631"/>
            <a:ext cx="2209360" cy="186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96D351F-B2F8-BE45-8D81-18787301D02C}"/>
              </a:ext>
            </a:extLst>
          </p:cNvPr>
          <p:cNvSpPr/>
          <p:nvPr/>
        </p:nvSpPr>
        <p:spPr>
          <a:xfrm rot="839526">
            <a:off x="4598865" y="3376864"/>
            <a:ext cx="714145" cy="896129"/>
          </a:xfrm>
          <a:prstGeom prst="arc">
            <a:avLst/>
          </a:prstGeom>
          <a:noFill/>
          <a:ln>
            <a:solidFill>
              <a:schemeClr val="bg1">
                <a:lumMod val="50000"/>
                <a:lumOff val="50000"/>
              </a:schemeClr>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schemeClr val="bg1">
                  <a:lumMod val="25000"/>
                  <a:lumOff val="75000"/>
                </a:schemeClr>
              </a:solidFill>
            </a:endParaRPr>
          </a:p>
        </p:txBody>
      </p:sp>
      <p:sp>
        <p:nvSpPr>
          <p:cNvPr id="17" name="object 6">
            <a:extLst>
              <a:ext uri="{FF2B5EF4-FFF2-40B4-BE49-F238E27FC236}">
                <a16:creationId xmlns:a16="http://schemas.microsoft.com/office/drawing/2014/main" id="{D9A6BE0B-18D1-AC4E-BAFE-5A887F1183D7}"/>
              </a:ext>
            </a:extLst>
          </p:cNvPr>
          <p:cNvSpPr txBox="1"/>
          <p:nvPr/>
        </p:nvSpPr>
        <p:spPr>
          <a:xfrm>
            <a:off x="4501122" y="3521070"/>
            <a:ext cx="816001" cy="427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indent="13522" algn="ctr" defTabSz="1288111">
              <a:lnSpc>
                <a:spcPts val="3800"/>
              </a:lnSpc>
              <a:spcBef>
                <a:spcPts val="100"/>
              </a:spcBef>
              <a:defRPr sz="5200" baseline="10277">
                <a:solidFill>
                  <a:srgbClr val="7F7E7E"/>
                </a:solidFill>
                <a:latin typeface="Gill Sans"/>
                <a:ea typeface="Gill Sans"/>
                <a:cs typeface="Gill Sans"/>
                <a:sym typeface="Gill Sans"/>
              </a:defRPr>
            </a:lvl1pPr>
          </a:lstStyle>
          <a:p>
            <a:r>
              <a:rPr lang="el-GR" sz="2800" dirty="0"/>
              <a:t>θ</a:t>
            </a:r>
            <a:endParaRPr sz="2800" dirty="0"/>
          </a:p>
        </p:txBody>
      </p:sp>
      <p:pic>
        <p:nvPicPr>
          <p:cNvPr id="18" name="Picture 17" descr="Shape&#10;&#10;Description automatically generated with medium confidence">
            <a:extLst>
              <a:ext uri="{FF2B5EF4-FFF2-40B4-BE49-F238E27FC236}">
                <a16:creationId xmlns:a16="http://schemas.microsoft.com/office/drawing/2014/main" id="{97D68D5C-BF27-F54C-8B2C-3C4E55786195}"/>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20" name="Google Shape;366;p55">
            <a:extLst>
              <a:ext uri="{FF2B5EF4-FFF2-40B4-BE49-F238E27FC236}">
                <a16:creationId xmlns:a16="http://schemas.microsoft.com/office/drawing/2014/main" id="{39651F60-9C30-8E41-9707-A76041737DDB}"/>
              </a:ext>
            </a:extLst>
          </p:cNvPr>
          <p:cNvSpPr txBox="1">
            <a:spLocks noGrp="1"/>
          </p:cNvSpPr>
          <p:nvPr>
            <p:ph type="body" idx="1"/>
          </p:nvPr>
        </p:nvSpPr>
        <p:spPr>
          <a:xfrm>
            <a:off x="311700" y="1065013"/>
            <a:ext cx="3842079" cy="1757318"/>
          </a:xfrm>
          <a:prstGeom prst="rect">
            <a:avLst/>
          </a:prstGeom>
        </p:spPr>
        <p:txBody>
          <a:bodyPr spcFirstLastPara="1" wrap="square" lIns="91425" tIns="91425" rIns="91425" bIns="91425" anchor="t" anchorCtr="0">
            <a:noAutofit/>
          </a:bodyPr>
          <a:lstStyle/>
          <a:p>
            <a:pPr marL="285750" indent="-285750"/>
            <a:r>
              <a:rPr lang="en-US" dirty="0"/>
              <a:t>Distance Matrix</a:t>
            </a:r>
          </a:p>
          <a:p>
            <a:pPr marL="742950" lvl="1" indent="-285750"/>
            <a:r>
              <a:rPr lang="en-US" dirty="0"/>
              <a:t>Filter</a:t>
            </a:r>
          </a:p>
          <a:p>
            <a:pPr marL="1200150" lvl="2" indent="-285750"/>
            <a:r>
              <a:rPr lang="en-US" dirty="0"/>
              <a:t>Remove largest values</a:t>
            </a:r>
          </a:p>
          <a:p>
            <a:pPr marL="1200150" lvl="2" indent="-285750"/>
            <a:r>
              <a:rPr lang="en-US" dirty="0"/>
              <a:t>Rapid computation</a:t>
            </a:r>
          </a:p>
          <a:p>
            <a:pPr marL="742950" lvl="1" indent="-285750"/>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
        <p:nvSpPr>
          <p:cNvPr id="21" name="Google Shape;380;p57">
            <a:extLst>
              <a:ext uri="{FF2B5EF4-FFF2-40B4-BE49-F238E27FC236}">
                <a16:creationId xmlns:a16="http://schemas.microsoft.com/office/drawing/2014/main" id="{CBDD8CE0-02D3-5143-8EB0-8599CDC6B9FF}"/>
              </a:ext>
            </a:extLst>
          </p:cNvPr>
          <p:cNvSpPr txBox="1">
            <a:spLocks/>
          </p:cNvSpPr>
          <p:nvPr/>
        </p:nvSpPr>
        <p:spPr>
          <a:xfrm>
            <a:off x="311700" y="4205851"/>
            <a:ext cx="237874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US" sz="2500" i="1" dirty="0"/>
              <a:t>Let’s hear it!</a:t>
            </a:r>
            <a:endParaRPr lang="en-US" sz="2500" dirty="0"/>
          </a:p>
        </p:txBody>
      </p:sp>
    </p:spTree>
    <p:extLst>
      <p:ext uri="{BB962C8B-B14F-4D97-AF65-F5344CB8AC3E}">
        <p14:creationId xmlns:p14="http://schemas.microsoft.com/office/powerpoint/2010/main" val="203195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2" name="Project5_recommend_eg" descr="Project5_recommend_eg">
            <a:hlinkClick r:id="" action="ppaction://media"/>
            <a:extLst>
              <a:ext uri="{FF2B5EF4-FFF2-40B4-BE49-F238E27FC236}">
                <a16:creationId xmlns:a16="http://schemas.microsoft.com/office/drawing/2014/main" id="{244B3920-E104-CB48-83A5-D9ADF3E44A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1588"/>
            <a:ext cx="9144000" cy="5143500"/>
          </a:xfrm>
          <a:prstGeom prst="rect">
            <a:avLst/>
          </a:prstGeom>
        </p:spPr>
      </p:pic>
      <p:pic>
        <p:nvPicPr>
          <p:cNvPr id="4" name="Picture 3" descr="Text&#10;&#10;Description automatically generated">
            <a:extLst>
              <a:ext uri="{FF2B5EF4-FFF2-40B4-BE49-F238E27FC236}">
                <a16:creationId xmlns:a16="http://schemas.microsoft.com/office/drawing/2014/main" id="{E657DB07-8E0C-BF48-B576-6674F514E867}"/>
              </a:ext>
            </a:extLst>
          </p:cNvPr>
          <p:cNvPicPr>
            <a:picLocks noChangeAspect="1"/>
          </p:cNvPicPr>
          <p:nvPr/>
        </p:nvPicPr>
        <p:blipFill>
          <a:blip r:embed="rId6"/>
          <a:stretch>
            <a:fillRect/>
          </a:stretch>
        </p:blipFill>
        <p:spPr>
          <a:xfrm>
            <a:off x="87463" y="87463"/>
            <a:ext cx="1653871" cy="1653871"/>
          </a:xfrm>
          <a:prstGeom prst="rect">
            <a:avLst/>
          </a:prstGeom>
        </p:spPr>
      </p:pic>
      <p:sp>
        <p:nvSpPr>
          <p:cNvPr id="5" name="TextBox 4">
            <a:extLst>
              <a:ext uri="{FF2B5EF4-FFF2-40B4-BE49-F238E27FC236}">
                <a16:creationId xmlns:a16="http://schemas.microsoft.com/office/drawing/2014/main" id="{6F115D5C-5EA8-664E-B025-6EA41303DEB6}"/>
              </a:ext>
            </a:extLst>
          </p:cNvPr>
          <p:cNvSpPr txBox="1"/>
          <p:nvPr/>
        </p:nvSpPr>
        <p:spPr>
          <a:xfrm>
            <a:off x="160826" y="1673320"/>
            <a:ext cx="1507144" cy="307777"/>
          </a:xfrm>
          <a:prstGeom prst="rect">
            <a:avLst/>
          </a:prstGeom>
          <a:noFill/>
        </p:spPr>
        <p:txBody>
          <a:bodyPr wrap="none" rtlCol="0">
            <a:spAutoFit/>
          </a:bodyPr>
          <a:lstStyle/>
          <a:p>
            <a:r>
              <a:rPr lang="en-US" dirty="0">
                <a:solidFill>
                  <a:schemeClr val="tx2"/>
                </a:solidFill>
              </a:rPr>
              <a:t>Reference Track</a:t>
            </a:r>
          </a:p>
        </p:txBody>
      </p:sp>
      <p:pic>
        <p:nvPicPr>
          <p:cNvPr id="7" name="Picture 6" descr="Shape&#10;&#10;Description automatically generated with medium confidence">
            <a:extLst>
              <a:ext uri="{FF2B5EF4-FFF2-40B4-BE49-F238E27FC236}">
                <a16:creationId xmlns:a16="http://schemas.microsoft.com/office/drawing/2014/main" id="{C4465772-2645-8D4C-9F16-43405C979CF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8" name="TextBox 7">
            <a:extLst>
              <a:ext uri="{FF2B5EF4-FFF2-40B4-BE49-F238E27FC236}">
                <a16:creationId xmlns:a16="http://schemas.microsoft.com/office/drawing/2014/main" id="{F13D7909-05B9-814B-98A0-468A844FD4D2}"/>
              </a:ext>
            </a:extLst>
          </p:cNvPr>
          <p:cNvSpPr txBox="1"/>
          <p:nvPr/>
        </p:nvSpPr>
        <p:spPr>
          <a:xfrm>
            <a:off x="2622588" y="87463"/>
            <a:ext cx="3898824" cy="461665"/>
          </a:xfrm>
          <a:prstGeom prst="rect">
            <a:avLst/>
          </a:prstGeom>
          <a:noFill/>
        </p:spPr>
        <p:txBody>
          <a:bodyPr wrap="none" rtlCol="0">
            <a:spAutoFit/>
          </a:bodyPr>
          <a:lstStyle/>
          <a:p>
            <a:r>
              <a:rPr lang="en-US" sz="2400" dirty="0">
                <a:solidFill>
                  <a:schemeClr val="tx2"/>
                </a:solidFill>
              </a:rPr>
              <a:t>Top Recommended Tracks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4031150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843735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569830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360819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a:p>
            <a:r>
              <a:rPr lang="en" sz="2400" i="1" dirty="0"/>
              <a:t>Now</a:t>
            </a:r>
            <a:r>
              <a:rPr lang="en" sz="2400" dirty="0"/>
              <a:t>:</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8349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Spotify?</a:t>
            </a:r>
            <a:endParaRPr/>
          </a:p>
        </p:txBody>
      </p:sp>
      <p:pic>
        <p:nvPicPr>
          <p:cNvPr id="4" name="Picture 3" descr="Shape&#10;&#10;Description automatically generated with medium confidence">
            <a:extLst>
              <a:ext uri="{FF2B5EF4-FFF2-40B4-BE49-F238E27FC236}">
                <a16:creationId xmlns:a16="http://schemas.microsoft.com/office/drawing/2014/main" id="{7A201D32-5715-7243-883B-908AF0A713F9}"/>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a:p>
            <a:r>
              <a:rPr lang="en" sz="2400" i="1" dirty="0"/>
              <a:t>Now</a:t>
            </a:r>
            <a:r>
              <a:rPr lang="en" sz="2400" dirty="0"/>
              <a:t>:</a:t>
            </a:r>
          </a:p>
          <a:p>
            <a:pPr marL="939800" lvl="1" indent="-342900">
              <a:buFont typeface="+mj-lt"/>
              <a:buAutoNum type="arabicPeriod"/>
            </a:pPr>
            <a:r>
              <a:rPr lang="en" sz="1800" dirty="0"/>
              <a:t>Found representative data</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746680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a:p>
            <a:r>
              <a:rPr lang="en" sz="2400" i="1" dirty="0"/>
              <a:t>Now</a:t>
            </a:r>
            <a:r>
              <a:rPr lang="en" sz="2400" dirty="0"/>
              <a:t>:</a:t>
            </a:r>
          </a:p>
          <a:p>
            <a:pPr marL="939800" lvl="1" indent="-342900">
              <a:buFont typeface="+mj-lt"/>
              <a:buAutoNum type="arabicPeriod"/>
            </a:pPr>
            <a:r>
              <a:rPr lang="en" sz="1800" dirty="0"/>
              <a:t>Found representative data</a:t>
            </a:r>
          </a:p>
          <a:p>
            <a:pPr marL="939800" lvl="1" indent="-342900">
              <a:buFont typeface="+mj-lt"/>
              <a:buAutoNum type="arabicPeriod"/>
            </a:pPr>
            <a:r>
              <a:rPr lang="en" sz="1800" dirty="0"/>
              <a:t>Developed rapid computational framework</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1974509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a:p>
            <a:r>
              <a:rPr lang="en" sz="2400" i="1" dirty="0"/>
              <a:t>Now</a:t>
            </a:r>
            <a:r>
              <a:rPr lang="en" sz="2400" dirty="0"/>
              <a:t>:</a:t>
            </a:r>
          </a:p>
          <a:p>
            <a:pPr marL="939800" lvl="1" indent="-342900">
              <a:buFont typeface="+mj-lt"/>
              <a:buAutoNum type="arabicPeriod"/>
            </a:pPr>
            <a:r>
              <a:rPr lang="en" sz="1800" dirty="0"/>
              <a:t>Found representative data</a:t>
            </a:r>
          </a:p>
          <a:p>
            <a:pPr marL="939800" lvl="1" indent="-342900">
              <a:buFont typeface="+mj-lt"/>
              <a:buAutoNum type="arabicPeriod"/>
            </a:pPr>
            <a:r>
              <a:rPr lang="en" sz="1800" dirty="0"/>
              <a:t>Developed rapid computational framework</a:t>
            </a:r>
          </a:p>
          <a:p>
            <a:pPr marL="939800" lvl="1" indent="-342900">
              <a:buFont typeface="+mj-lt"/>
              <a:buAutoNum type="arabicPeriod"/>
            </a:pPr>
            <a:r>
              <a:rPr lang="en" sz="1800" dirty="0"/>
              <a:t>Positioned for custom recommender web app</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988115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Content-Based Recommender: </a:t>
            </a:r>
            <a:r>
              <a:rPr lang="en" i="1" dirty="0"/>
              <a:t>Closing Thoughts</a:t>
            </a:r>
            <a:endParaRPr i="1" dirty="0"/>
          </a:p>
        </p:txBody>
      </p:sp>
      <p:sp>
        <p:nvSpPr>
          <p:cNvPr id="147" name="Google Shape;147;p23"/>
          <p:cNvSpPr txBox="1">
            <a:spLocks noGrp="1"/>
          </p:cNvSpPr>
          <p:nvPr>
            <p:ph type="body" idx="1"/>
          </p:nvPr>
        </p:nvSpPr>
        <p:spPr>
          <a:xfrm>
            <a:off x="427174" y="1232425"/>
            <a:ext cx="5735087" cy="3416400"/>
          </a:xfrm>
          <a:prstGeom prst="rect">
            <a:avLst/>
          </a:prstGeom>
        </p:spPr>
        <p:txBody>
          <a:bodyPr spcFirstLastPara="1" wrap="square" lIns="91425" tIns="91425" rIns="91425" bIns="91425" anchor="t" anchorCtr="0">
            <a:normAutofit/>
          </a:bodyPr>
          <a:lstStyle/>
          <a:p>
            <a:r>
              <a:rPr lang="en" sz="2400" i="1" dirty="0"/>
              <a:t>Then</a:t>
            </a:r>
            <a:r>
              <a:rPr lang="en" sz="2400" dirty="0"/>
              <a:t>:</a:t>
            </a:r>
          </a:p>
          <a:p>
            <a:pPr marL="939800" lvl="1" indent="-342900">
              <a:buFont typeface="+mj-lt"/>
              <a:buAutoNum type="arabicPeriod"/>
            </a:pPr>
            <a:r>
              <a:rPr lang="en" sz="1800" dirty="0"/>
              <a:t>Native recommender excludes content</a:t>
            </a:r>
          </a:p>
          <a:p>
            <a:pPr marL="939800" lvl="1" indent="-342900">
              <a:buFont typeface="+mj-lt"/>
              <a:buAutoNum type="arabicPeriod"/>
            </a:pPr>
            <a:r>
              <a:rPr lang="en" sz="1800" dirty="0"/>
              <a:t>User control is limited</a:t>
            </a:r>
          </a:p>
          <a:p>
            <a:r>
              <a:rPr lang="en" sz="2400" i="1" dirty="0"/>
              <a:t>Now</a:t>
            </a:r>
            <a:r>
              <a:rPr lang="en" sz="2400" dirty="0"/>
              <a:t>:</a:t>
            </a:r>
          </a:p>
          <a:p>
            <a:pPr marL="939800" lvl="1" indent="-342900">
              <a:buFont typeface="+mj-lt"/>
              <a:buAutoNum type="arabicPeriod"/>
            </a:pPr>
            <a:r>
              <a:rPr lang="en" sz="1800" dirty="0"/>
              <a:t>Found representative data</a:t>
            </a:r>
          </a:p>
          <a:p>
            <a:pPr marL="939800" lvl="1" indent="-342900">
              <a:buFont typeface="+mj-lt"/>
              <a:buAutoNum type="arabicPeriod"/>
            </a:pPr>
            <a:r>
              <a:rPr lang="en" sz="1800" dirty="0"/>
              <a:t>Developed rapid computational framework</a:t>
            </a:r>
          </a:p>
          <a:p>
            <a:pPr marL="939800" lvl="1" indent="-342900">
              <a:buFont typeface="+mj-lt"/>
              <a:buAutoNum type="arabicPeriod"/>
            </a:pPr>
            <a:r>
              <a:rPr lang="en" sz="1800" dirty="0"/>
              <a:t>Positioned for custom recommender web app</a:t>
            </a:r>
          </a:p>
          <a:p>
            <a:pPr marL="939800" lvl="1" indent="-342900">
              <a:buFont typeface="+mj-lt"/>
              <a:buAutoNum type="arabicPeriod"/>
            </a:pPr>
            <a:r>
              <a:rPr lang="en" sz="1800" dirty="0"/>
              <a:t>Direct way to relate content from smaller artists with bigger ones</a:t>
            </a:r>
          </a:p>
        </p:txBody>
      </p:sp>
      <p:pic>
        <p:nvPicPr>
          <p:cNvPr id="6" name="Picture 5" descr="Shape&#10;&#10;Description automatically generated with medium confidence">
            <a:extLst>
              <a:ext uri="{FF2B5EF4-FFF2-40B4-BE49-F238E27FC236}">
                <a16:creationId xmlns:a16="http://schemas.microsoft.com/office/drawing/2014/main" id="{C1B5FE9B-D2CC-084C-9732-88BD4D22932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pic>
        <p:nvPicPr>
          <p:cNvPr id="5" name="Picture 4" descr="Text&#10;&#10;Description automatically generated">
            <a:extLst>
              <a:ext uri="{FF2B5EF4-FFF2-40B4-BE49-F238E27FC236}">
                <a16:creationId xmlns:a16="http://schemas.microsoft.com/office/drawing/2014/main" id="{74CE26E0-A637-4846-B881-D4FABCADCB16}"/>
              </a:ext>
            </a:extLst>
          </p:cNvPr>
          <p:cNvPicPr>
            <a:picLocks noChangeAspect="1"/>
          </p:cNvPicPr>
          <p:nvPr/>
        </p:nvPicPr>
        <p:blipFill>
          <a:blip r:embed="rId5"/>
          <a:stretch>
            <a:fillRect/>
          </a:stretch>
        </p:blipFill>
        <p:spPr>
          <a:xfrm>
            <a:off x="6488596" y="1017725"/>
            <a:ext cx="1702495" cy="1702495"/>
          </a:xfrm>
          <a:prstGeom prst="rect">
            <a:avLst/>
          </a:prstGeom>
        </p:spPr>
      </p:pic>
      <p:pic>
        <p:nvPicPr>
          <p:cNvPr id="3" name="Picture 2" descr="A picture containing text, case, stationary, sign&#10;&#10;Description automatically generated">
            <a:extLst>
              <a:ext uri="{FF2B5EF4-FFF2-40B4-BE49-F238E27FC236}">
                <a16:creationId xmlns:a16="http://schemas.microsoft.com/office/drawing/2014/main" id="{529EDFE2-9DB8-AF44-ACA4-A47CF5D2EF79}"/>
              </a:ext>
            </a:extLst>
          </p:cNvPr>
          <p:cNvPicPr>
            <a:picLocks noChangeAspect="1"/>
          </p:cNvPicPr>
          <p:nvPr/>
        </p:nvPicPr>
        <p:blipFill>
          <a:blip r:embed="rId6"/>
          <a:stretch>
            <a:fillRect/>
          </a:stretch>
        </p:blipFill>
        <p:spPr>
          <a:xfrm>
            <a:off x="6488596" y="3091729"/>
            <a:ext cx="1694211" cy="1694211"/>
          </a:xfrm>
          <a:prstGeom prst="rect">
            <a:avLst/>
          </a:prstGeom>
        </p:spPr>
      </p:pic>
      <p:cxnSp>
        <p:nvCxnSpPr>
          <p:cNvPr id="7" name="Straight Arrow Connector 6">
            <a:extLst>
              <a:ext uri="{FF2B5EF4-FFF2-40B4-BE49-F238E27FC236}">
                <a16:creationId xmlns:a16="http://schemas.microsoft.com/office/drawing/2014/main" id="{F6EC4989-B4CD-BE46-8F95-EC4CC712ECFF}"/>
              </a:ext>
            </a:extLst>
          </p:cNvPr>
          <p:cNvCxnSpPr>
            <a:stCxn id="3" idx="0"/>
            <a:endCxn id="5" idx="2"/>
          </p:cNvCxnSpPr>
          <p:nvPr/>
        </p:nvCxnSpPr>
        <p:spPr>
          <a:xfrm flipV="1">
            <a:off x="7335702" y="2720220"/>
            <a:ext cx="4142" cy="37150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0" name="Google Shape;147;p23">
            <a:extLst>
              <a:ext uri="{FF2B5EF4-FFF2-40B4-BE49-F238E27FC236}">
                <a16:creationId xmlns:a16="http://schemas.microsoft.com/office/drawing/2014/main" id="{1AB0DC6E-B889-7A43-AD7D-F476AE9D0C00}"/>
              </a:ext>
            </a:extLst>
          </p:cNvPr>
          <p:cNvSpPr txBox="1">
            <a:spLocks/>
          </p:cNvSpPr>
          <p:nvPr/>
        </p:nvSpPr>
        <p:spPr>
          <a:xfrm>
            <a:off x="6708401" y="4300388"/>
            <a:ext cx="1958277" cy="73204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None/>
            </a:pPr>
            <a:r>
              <a:rPr lang="en" sz="1400" dirty="0">
                <a:solidFill>
                  <a:schemeClr val="tx1">
                    <a:lumMod val="95000"/>
                  </a:schemeClr>
                </a:solidFill>
                <a:latin typeface="Futura Medium" panose="020B0602020204020303" pitchFamily="34" charset="-79"/>
                <a:cs typeface="Futura Medium" panose="020B0602020204020303" pitchFamily="34" charset="-79"/>
              </a:rPr>
              <a:t>Radiohead</a:t>
            </a:r>
          </a:p>
        </p:txBody>
      </p:sp>
    </p:spTree>
    <p:extLst>
      <p:ext uri="{BB962C8B-B14F-4D97-AF65-F5344CB8AC3E}">
        <p14:creationId xmlns:p14="http://schemas.microsoft.com/office/powerpoint/2010/main" val="3566753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0"/>
          <p:cNvSpPr/>
          <p:nvPr/>
        </p:nvSpPr>
        <p:spPr>
          <a:xfrm>
            <a:off x="-31200" y="1087500"/>
            <a:ext cx="9206400" cy="4056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Tools Used</a:t>
            </a:r>
            <a:endParaRPr dirty="0"/>
          </a:p>
        </p:txBody>
      </p:sp>
      <p:pic>
        <p:nvPicPr>
          <p:cNvPr id="397" name="Google Shape;397;p60"/>
          <p:cNvPicPr preferRelativeResize="0"/>
          <p:nvPr/>
        </p:nvPicPr>
        <p:blipFill>
          <a:blip r:embed="rId3">
            <a:alphaModFix/>
          </a:blip>
          <a:stretch>
            <a:fillRect/>
          </a:stretch>
        </p:blipFill>
        <p:spPr>
          <a:xfrm>
            <a:off x="3700775" y="1508450"/>
            <a:ext cx="1422826" cy="1063300"/>
          </a:xfrm>
          <a:prstGeom prst="rect">
            <a:avLst/>
          </a:prstGeom>
          <a:noFill/>
          <a:ln>
            <a:noFill/>
          </a:ln>
        </p:spPr>
      </p:pic>
      <p:pic>
        <p:nvPicPr>
          <p:cNvPr id="398" name="Google Shape;398;p60"/>
          <p:cNvPicPr preferRelativeResize="0"/>
          <p:nvPr/>
        </p:nvPicPr>
        <p:blipFill>
          <a:blip r:embed="rId4">
            <a:alphaModFix/>
          </a:blip>
          <a:stretch>
            <a:fillRect/>
          </a:stretch>
        </p:blipFill>
        <p:spPr>
          <a:xfrm>
            <a:off x="748363" y="3705904"/>
            <a:ext cx="2322722" cy="932446"/>
          </a:xfrm>
          <a:prstGeom prst="rect">
            <a:avLst/>
          </a:prstGeom>
          <a:noFill/>
          <a:ln>
            <a:noFill/>
          </a:ln>
        </p:spPr>
      </p:pic>
      <p:pic>
        <p:nvPicPr>
          <p:cNvPr id="399" name="Google Shape;399;p60"/>
          <p:cNvPicPr preferRelativeResize="0"/>
          <p:nvPr/>
        </p:nvPicPr>
        <p:blipFill>
          <a:blip r:embed="rId5">
            <a:alphaModFix/>
          </a:blip>
          <a:stretch>
            <a:fillRect/>
          </a:stretch>
        </p:blipFill>
        <p:spPr>
          <a:xfrm>
            <a:off x="3700781" y="3758318"/>
            <a:ext cx="2471145" cy="932446"/>
          </a:xfrm>
          <a:prstGeom prst="rect">
            <a:avLst/>
          </a:prstGeom>
          <a:noFill/>
          <a:ln>
            <a:noFill/>
          </a:ln>
        </p:spPr>
      </p:pic>
      <p:pic>
        <p:nvPicPr>
          <p:cNvPr id="400" name="Google Shape;400;p60"/>
          <p:cNvPicPr preferRelativeResize="0"/>
          <p:nvPr/>
        </p:nvPicPr>
        <p:blipFill>
          <a:blip r:embed="rId6">
            <a:alphaModFix/>
          </a:blip>
          <a:stretch>
            <a:fillRect/>
          </a:stretch>
        </p:blipFill>
        <p:spPr>
          <a:xfrm>
            <a:off x="617825" y="1417100"/>
            <a:ext cx="2453252" cy="831642"/>
          </a:xfrm>
          <a:prstGeom prst="rect">
            <a:avLst/>
          </a:prstGeom>
          <a:noFill/>
          <a:ln>
            <a:noFill/>
          </a:ln>
        </p:spPr>
      </p:pic>
      <p:pic>
        <p:nvPicPr>
          <p:cNvPr id="401" name="Google Shape;401;p60"/>
          <p:cNvPicPr preferRelativeResize="0"/>
          <p:nvPr/>
        </p:nvPicPr>
        <p:blipFill>
          <a:blip r:embed="rId7">
            <a:alphaModFix/>
          </a:blip>
          <a:stretch>
            <a:fillRect/>
          </a:stretch>
        </p:blipFill>
        <p:spPr>
          <a:xfrm>
            <a:off x="1024185" y="2423381"/>
            <a:ext cx="1539294" cy="831643"/>
          </a:xfrm>
          <a:prstGeom prst="rect">
            <a:avLst/>
          </a:prstGeom>
          <a:noFill/>
          <a:ln>
            <a:noFill/>
          </a:ln>
        </p:spPr>
      </p:pic>
      <p:sp>
        <p:nvSpPr>
          <p:cNvPr id="402" name="Google Shape;402;p60"/>
          <p:cNvSpPr txBox="1"/>
          <p:nvPr/>
        </p:nvSpPr>
        <p:spPr>
          <a:xfrm>
            <a:off x="3775475" y="2830800"/>
            <a:ext cx="1494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i="1">
                <a:solidFill>
                  <a:srgbClr val="666666"/>
                </a:solidFill>
              </a:rPr>
              <a:t>SpotiPy</a:t>
            </a:r>
            <a:endParaRPr sz="2500" b="1" i="1">
              <a:solidFill>
                <a:srgbClr val="666666"/>
              </a:solidFill>
            </a:endParaRPr>
          </a:p>
        </p:txBody>
      </p:sp>
      <p:pic>
        <p:nvPicPr>
          <p:cNvPr id="403" name="Google Shape;403;p60"/>
          <p:cNvPicPr preferRelativeResize="0"/>
          <p:nvPr/>
        </p:nvPicPr>
        <p:blipFill>
          <a:blip r:embed="rId8">
            <a:alphaModFix/>
          </a:blip>
          <a:stretch>
            <a:fillRect/>
          </a:stretch>
        </p:blipFill>
        <p:spPr>
          <a:xfrm>
            <a:off x="6171917" y="1573875"/>
            <a:ext cx="2109533" cy="932450"/>
          </a:xfrm>
          <a:prstGeom prst="rect">
            <a:avLst/>
          </a:prstGeom>
          <a:noFill/>
          <a:ln>
            <a:noFill/>
          </a:ln>
        </p:spPr>
      </p:pic>
      <p:pic>
        <p:nvPicPr>
          <p:cNvPr id="12" name="Picture 11" descr="Shape&#10;&#10;Description automatically generated with medium confidence">
            <a:extLst>
              <a:ext uri="{FF2B5EF4-FFF2-40B4-BE49-F238E27FC236}">
                <a16:creationId xmlns:a16="http://schemas.microsoft.com/office/drawing/2014/main" id="{BE3D35D1-A7A8-694D-AC65-B884FF295F37}"/>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424" name="Google Shape;42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 </a:t>
            </a:r>
            <a:r>
              <a:rPr lang="en" u="sng">
                <a:solidFill>
                  <a:schemeClr val="hlink"/>
                </a:solidFill>
                <a:hlinkClick r:id="rId3"/>
              </a:rPr>
              <a:t>https://www.pixilart.com/art/titanic-sinking-f947f8b9b5c953a</a:t>
            </a:r>
            <a:endParaRPr/>
          </a:p>
          <a:p>
            <a:pPr marL="0" lvl="0" indent="0" algn="l" rtl="0">
              <a:spcBef>
                <a:spcPts val="1200"/>
              </a:spcBef>
              <a:spcAft>
                <a:spcPts val="0"/>
              </a:spcAft>
              <a:buNone/>
            </a:pPr>
            <a:r>
              <a:rPr lang="en"/>
              <a:t>Spotipy: </a:t>
            </a:r>
            <a:r>
              <a:rPr lang="en" u="sng">
                <a:solidFill>
                  <a:schemeClr val="hlink"/>
                </a:solidFill>
                <a:hlinkClick r:id="rId4"/>
              </a:rPr>
              <a:t>https://github.com/plamere/spotipy/blob/2.17.1/docs/index.rst</a:t>
            </a:r>
            <a:endParaRPr/>
          </a:p>
          <a:p>
            <a:pPr marL="0" lvl="0" indent="0" algn="l" rtl="0">
              <a:spcBef>
                <a:spcPts val="1200"/>
              </a:spcBef>
              <a:spcAft>
                <a:spcPts val="0"/>
              </a:spcAft>
              <a:buNone/>
            </a:pPr>
            <a:r>
              <a:rPr lang="en"/>
              <a:t>Official Spotify Documentation: </a:t>
            </a:r>
            <a:r>
              <a:rPr lang="en" u="sng">
                <a:solidFill>
                  <a:schemeClr val="hlink"/>
                </a:solidFill>
                <a:hlinkClick r:id="rId5"/>
              </a:rPr>
              <a:t>https://developer.spotify.com/documentation/web-api/reference/#endpoint-get-audio-features</a:t>
            </a:r>
            <a:endParaRPr/>
          </a:p>
          <a:p>
            <a:pPr marL="0" lvl="0" indent="0" algn="l" rtl="0">
              <a:spcBef>
                <a:spcPts val="1200"/>
              </a:spcBef>
              <a:spcAft>
                <a:spcPts val="0"/>
              </a:spcAft>
              <a:buNone/>
            </a:pPr>
            <a:r>
              <a:rPr lang="en"/>
              <a:t>Spotify Facts: </a:t>
            </a:r>
            <a:r>
              <a:rPr lang="en" u="sng">
                <a:solidFill>
                  <a:schemeClr val="hlink"/>
                </a:solidFill>
                <a:hlinkClick r:id="rId6"/>
              </a:rPr>
              <a:t>https://newsroom.spotify.com/company-info/</a:t>
            </a:r>
            <a:endParaRPr/>
          </a:p>
          <a:p>
            <a:pPr marL="0" lvl="0" indent="0" algn="l" rtl="0">
              <a:spcBef>
                <a:spcPts val="1200"/>
              </a:spcBef>
              <a:spcAft>
                <a:spcPts val="1200"/>
              </a:spcAft>
              <a:buNone/>
            </a:pPr>
            <a:r>
              <a:rPr lang="en"/>
              <a:t>Cosine and kmeans figures: Metis lectures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r="48757"/>
          <a:stretch/>
        </p:blipFill>
        <p:spPr>
          <a:xfrm>
            <a:off x="3488800" y="152400"/>
            <a:ext cx="2619899" cy="4838701"/>
          </a:xfrm>
          <a:prstGeom prst="rect">
            <a:avLst/>
          </a:prstGeom>
          <a:noFill/>
          <a:ln>
            <a:noFill/>
          </a:ln>
        </p:spPr>
      </p:pic>
      <p:sp>
        <p:nvSpPr>
          <p:cNvPr id="134" name="Google Shape;134;p21"/>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Spotify?</a:t>
            </a:r>
            <a:endParaRPr/>
          </a:p>
        </p:txBody>
      </p:sp>
      <p:sp>
        <p:nvSpPr>
          <p:cNvPr id="2" name="Rectangle 1">
            <a:extLst>
              <a:ext uri="{FF2B5EF4-FFF2-40B4-BE49-F238E27FC236}">
                <a16:creationId xmlns:a16="http://schemas.microsoft.com/office/drawing/2014/main" id="{2C761F6A-CBA9-AF4A-ACE6-CF6DFD5C5EE4}"/>
              </a:ext>
            </a:extLst>
          </p:cNvPr>
          <p:cNvSpPr/>
          <p:nvPr/>
        </p:nvSpPr>
        <p:spPr>
          <a:xfrm>
            <a:off x="3458220" y="2853203"/>
            <a:ext cx="2681323" cy="11344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25CDEB96-87C4-B04F-91DD-E56F7766CF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pic>
        <p:nvPicPr>
          <p:cNvPr id="11" name="Google Shape;135;p21">
            <a:extLst>
              <a:ext uri="{FF2B5EF4-FFF2-40B4-BE49-F238E27FC236}">
                <a16:creationId xmlns:a16="http://schemas.microsoft.com/office/drawing/2014/main" id="{5A800648-0C51-6B4D-BC73-4DB549BBBDE7}"/>
              </a:ext>
            </a:extLst>
          </p:cNvPr>
          <p:cNvPicPr preferRelativeResize="0"/>
          <p:nvPr/>
        </p:nvPicPr>
        <p:blipFill>
          <a:blip r:embed="rId6">
            <a:alphaModFix/>
          </a:blip>
          <a:stretch>
            <a:fillRect/>
          </a:stretch>
        </p:blipFill>
        <p:spPr>
          <a:xfrm>
            <a:off x="5587010" y="3615482"/>
            <a:ext cx="521689" cy="348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r="48757"/>
          <a:stretch/>
        </p:blipFill>
        <p:spPr>
          <a:xfrm>
            <a:off x="3488800" y="152400"/>
            <a:ext cx="2619899" cy="4838701"/>
          </a:xfrm>
          <a:prstGeom prst="rect">
            <a:avLst/>
          </a:prstGeom>
          <a:noFill/>
          <a:ln>
            <a:noFill/>
          </a:ln>
        </p:spPr>
      </p:pic>
      <p:sp>
        <p:nvSpPr>
          <p:cNvPr id="134" name="Google Shape;134;p21"/>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Spotify?</a:t>
            </a:r>
            <a:endParaRPr/>
          </a:p>
        </p:txBody>
      </p:sp>
      <p:pic>
        <p:nvPicPr>
          <p:cNvPr id="135" name="Google Shape;135;p21"/>
          <p:cNvPicPr preferRelativeResize="0"/>
          <p:nvPr/>
        </p:nvPicPr>
        <p:blipFill>
          <a:blip r:embed="rId4">
            <a:alphaModFix/>
          </a:blip>
          <a:stretch>
            <a:fillRect/>
          </a:stretch>
        </p:blipFill>
        <p:spPr>
          <a:xfrm>
            <a:off x="5587010" y="4612658"/>
            <a:ext cx="521689" cy="348274"/>
          </a:xfrm>
          <a:prstGeom prst="rect">
            <a:avLst/>
          </a:prstGeom>
          <a:noFill/>
          <a:ln>
            <a:noFill/>
          </a:ln>
        </p:spPr>
      </p:pic>
      <p:sp>
        <p:nvSpPr>
          <p:cNvPr id="2" name="Rectangle 1">
            <a:extLst>
              <a:ext uri="{FF2B5EF4-FFF2-40B4-BE49-F238E27FC236}">
                <a16:creationId xmlns:a16="http://schemas.microsoft.com/office/drawing/2014/main" id="{2C761F6A-CBA9-AF4A-ACE6-CF6DFD5C5EE4}"/>
              </a:ext>
            </a:extLst>
          </p:cNvPr>
          <p:cNvSpPr/>
          <p:nvPr/>
        </p:nvSpPr>
        <p:spPr>
          <a:xfrm>
            <a:off x="3458220" y="3960109"/>
            <a:ext cx="2681323" cy="10309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F86D4C58-CE21-C843-9DEC-6BBC6CD56442}"/>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Tree>
    <p:extLst>
      <p:ext uri="{BB962C8B-B14F-4D97-AF65-F5344CB8AC3E}">
        <p14:creationId xmlns:p14="http://schemas.microsoft.com/office/powerpoint/2010/main" val="27032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3">
            <a:alphaModFix/>
          </a:blip>
          <a:srcRect r="48757"/>
          <a:stretch/>
        </p:blipFill>
        <p:spPr>
          <a:xfrm>
            <a:off x="3488800" y="152400"/>
            <a:ext cx="2619899" cy="4838701"/>
          </a:xfrm>
          <a:prstGeom prst="rect">
            <a:avLst/>
          </a:prstGeom>
          <a:noFill/>
          <a:ln>
            <a:noFill/>
          </a:ln>
        </p:spPr>
      </p:pic>
      <p:sp>
        <p:nvSpPr>
          <p:cNvPr id="134" name="Google Shape;134;p21"/>
          <p:cNvSpPr txBox="1">
            <a:spLocks noGrp="1"/>
          </p:cNvSpPr>
          <p:nvPr>
            <p:ph type="title"/>
          </p:nvPr>
        </p:nvSpPr>
        <p:spPr>
          <a:xfrm>
            <a:off x="311700" y="445025"/>
            <a:ext cx="261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Spotify?</a:t>
            </a:r>
            <a:endParaRPr/>
          </a:p>
        </p:txBody>
      </p:sp>
      <p:pic>
        <p:nvPicPr>
          <p:cNvPr id="135" name="Google Shape;135;p21"/>
          <p:cNvPicPr preferRelativeResize="0"/>
          <p:nvPr/>
        </p:nvPicPr>
        <p:blipFill>
          <a:blip r:embed="rId4">
            <a:alphaModFix/>
          </a:blip>
          <a:stretch>
            <a:fillRect/>
          </a:stretch>
        </p:blipFill>
        <p:spPr>
          <a:xfrm>
            <a:off x="5587010" y="4612658"/>
            <a:ext cx="521689" cy="348274"/>
          </a:xfrm>
          <a:prstGeom prst="rect">
            <a:avLst/>
          </a:prstGeom>
          <a:noFill/>
          <a:ln>
            <a:noFill/>
          </a:ln>
        </p:spPr>
      </p:pic>
      <p:sp>
        <p:nvSpPr>
          <p:cNvPr id="2" name="Rectangle 1">
            <a:extLst>
              <a:ext uri="{FF2B5EF4-FFF2-40B4-BE49-F238E27FC236}">
                <a16:creationId xmlns:a16="http://schemas.microsoft.com/office/drawing/2014/main" id="{2C761F6A-CBA9-AF4A-ACE6-CF6DFD5C5EE4}"/>
              </a:ext>
            </a:extLst>
          </p:cNvPr>
          <p:cNvSpPr/>
          <p:nvPr/>
        </p:nvSpPr>
        <p:spPr>
          <a:xfrm>
            <a:off x="3458220" y="3960109"/>
            <a:ext cx="2681323" cy="103099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F86D4C58-CE21-C843-9DEC-6BBC6CD56442}"/>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Lst>
          </a:blip>
          <a:stretch>
            <a:fillRect/>
          </a:stretch>
        </p:blipFill>
        <p:spPr>
          <a:xfrm>
            <a:off x="8336280" y="4714761"/>
            <a:ext cx="731520" cy="359664"/>
          </a:xfrm>
          <a:prstGeom prst="rect">
            <a:avLst/>
          </a:prstGeom>
        </p:spPr>
      </p:pic>
      <p:sp>
        <p:nvSpPr>
          <p:cNvPr id="11" name="Google Shape;147;p23">
            <a:extLst>
              <a:ext uri="{FF2B5EF4-FFF2-40B4-BE49-F238E27FC236}">
                <a16:creationId xmlns:a16="http://schemas.microsoft.com/office/drawing/2014/main" id="{EAAF0948-B53A-5346-9BC6-78C598A28568}"/>
              </a:ext>
            </a:extLst>
          </p:cNvPr>
          <p:cNvSpPr txBox="1">
            <a:spLocks noGrp="1"/>
          </p:cNvSpPr>
          <p:nvPr>
            <p:ph type="body" idx="1"/>
          </p:nvPr>
        </p:nvSpPr>
        <p:spPr>
          <a:xfrm>
            <a:off x="233830" y="1316879"/>
            <a:ext cx="3351176" cy="1007543"/>
          </a:xfrm>
          <a:prstGeom prst="rect">
            <a:avLst/>
          </a:prstGeom>
        </p:spPr>
        <p:txBody>
          <a:bodyPr spcFirstLastPara="1" wrap="square" lIns="91425" tIns="91425" rIns="91425" bIns="91425" anchor="t" anchorCtr="0">
            <a:normAutofit/>
          </a:bodyPr>
          <a:lstStyle/>
          <a:p>
            <a:pPr marL="114300" indent="0">
              <a:buNone/>
            </a:pPr>
            <a:r>
              <a:rPr lang="en-US" dirty="0"/>
              <a:t>That’s a lot of material to recommend from!</a:t>
            </a:r>
            <a:endParaRPr lang="en" dirty="0"/>
          </a:p>
        </p:txBody>
      </p:sp>
    </p:spTree>
    <p:extLst>
      <p:ext uri="{BB962C8B-B14F-4D97-AF65-F5344CB8AC3E}">
        <p14:creationId xmlns:p14="http://schemas.microsoft.com/office/powerpoint/2010/main" val="271481063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1866</Words>
  <Application>Microsoft Macintosh PowerPoint</Application>
  <PresentationFormat>On-screen Show (16:9)</PresentationFormat>
  <Paragraphs>381</Paragraphs>
  <Slides>65</Slides>
  <Notes>65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Futura Medium</vt:lpstr>
      <vt:lpstr>Gill Sans</vt:lpstr>
      <vt:lpstr>Lucida Grande</vt:lpstr>
      <vt:lpstr>Simple Dark</vt:lpstr>
      <vt:lpstr>A Content-Based Song Recommender for Spotify</vt:lpstr>
      <vt:lpstr>PowerPoint Presentation</vt:lpstr>
      <vt:lpstr>PowerPoint Presentation</vt:lpstr>
      <vt:lpstr>PowerPoint Presentation</vt:lpstr>
      <vt:lpstr>PowerPoint Presentation</vt:lpstr>
      <vt:lpstr>What is Spotify?</vt:lpstr>
      <vt:lpstr>What is Spotify?</vt:lpstr>
      <vt:lpstr>What is Spotify?</vt:lpstr>
      <vt:lpstr>What is Spotify?</vt:lpstr>
      <vt:lpstr>What is Spotify?</vt:lpstr>
      <vt:lpstr>PowerPoint Presentation</vt:lpstr>
      <vt:lpstr>PowerPoint Presentation</vt:lpstr>
      <vt:lpstr>PowerPoint Presentation</vt:lpstr>
      <vt:lpstr>PowerPoint Presentation</vt:lpstr>
      <vt:lpstr>Motivation</vt:lpstr>
      <vt:lpstr>Motivation</vt:lpstr>
      <vt:lpstr>Motivation</vt:lpstr>
      <vt:lpstr>Motivation</vt:lpstr>
      <vt:lpstr>Motivation</vt:lpstr>
      <vt:lpstr>Motivation</vt:lpstr>
      <vt:lpstr>Motivation</vt:lpstr>
      <vt:lpstr>Motivation</vt:lpstr>
      <vt:lpstr>Motivation</vt:lpstr>
      <vt:lpstr>Problem: Data Selection</vt:lpstr>
      <vt:lpstr>Problem: Data Selection</vt:lpstr>
      <vt:lpstr>Problem: Data Selection</vt:lpstr>
      <vt:lpstr>Problem: Data Selection</vt:lpstr>
      <vt:lpstr>Problem: Data Selection</vt:lpstr>
      <vt:lpstr>Problem: Data Selection</vt:lpstr>
      <vt:lpstr>API Results</vt:lpstr>
      <vt:lpstr>API Results</vt:lpstr>
      <vt:lpstr>API Results</vt:lpstr>
      <vt:lpstr>API Results</vt:lpstr>
      <vt:lpstr>API Results</vt:lpstr>
      <vt:lpstr>API Results</vt:lpstr>
      <vt:lpstr>Track Data</vt:lpstr>
      <vt:lpstr>Track Data</vt:lpstr>
      <vt:lpstr>Audio Content Features</vt:lpstr>
      <vt:lpstr>Audio Content Features</vt:lpstr>
      <vt:lpstr>Audio Content Features</vt:lpstr>
      <vt:lpstr>Audio Content Features</vt:lpstr>
      <vt:lpstr>Examples</vt:lpstr>
      <vt:lpstr>Examples</vt:lpstr>
      <vt:lpstr>Examples</vt:lpstr>
      <vt:lpstr>Examples</vt:lpstr>
      <vt:lpstr>Examples</vt:lpstr>
      <vt:lpstr>Method: Cosine Distance/Similarity</vt:lpstr>
      <vt:lpstr>Method: Cosine Distance/Similarity</vt:lpstr>
      <vt:lpstr>Method: Cosine Distance/Similarity</vt:lpstr>
      <vt:lpstr>Method: Cosine Distance/Similarity</vt:lpstr>
      <vt:lpstr>Method: Cosine Distance/Similarity</vt:lpstr>
      <vt:lpstr>Method: Cosine Distance/Similarity</vt:lpstr>
      <vt:lpstr>Method: Cosine Distance/Similarity</vt:lpstr>
      <vt:lpstr>PowerPoint Presentation</vt:lpstr>
      <vt:lpstr>Content-Based Recommender: Closing Thoughts</vt:lpstr>
      <vt:lpstr>Content-Based Recommender: Closing Thoughts</vt:lpstr>
      <vt:lpstr>Content-Based Recommender: Closing Thoughts</vt:lpstr>
      <vt:lpstr>Content-Based Recommender: Closing Thoughts</vt:lpstr>
      <vt:lpstr>Content-Based Recommender: Closing Thoughts</vt:lpstr>
      <vt:lpstr>Content-Based Recommender: Closing Thoughts</vt:lpstr>
      <vt:lpstr>Content-Based Recommender: Closing Thoughts</vt:lpstr>
      <vt:lpstr>Content-Based Recommender: Closing Thoughts</vt:lpstr>
      <vt:lpstr>Content-Based Recommender: Closing Thoughts</vt:lpstr>
      <vt:lpstr>Tools Used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Content-Based Song Recommender for Spotify</dc:title>
  <cp:lastModifiedBy>John Metzger</cp:lastModifiedBy>
  <cp:revision>90</cp:revision>
  <dcterms:modified xsi:type="dcterms:W3CDTF">2021-03-25T03:57:01Z</dcterms:modified>
</cp:coreProperties>
</file>